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13" d="100"/>
          <a:sy n="113" d="100"/>
        </p:scale>
        <p:origin x="4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CC6B8-C4B9-4040-838F-967128BD974C}" type="datetimeFigureOut">
              <a:rPr lang="en-PH" smtClean="0"/>
              <a:t>04/04/2024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96D62-FA5E-4720-AA41-88BBC3673EBD}" type="slidenum">
              <a:rPr lang="en-PH" smtClean="0"/>
              <a:t>‹#›</a:t>
            </a:fld>
            <a:endParaRPr lang="en-PH"/>
          </a:p>
        </p:txBody>
      </p:sp>
    </p:spTree>
    <p:extLst>
      <p:ext uri="{BB962C8B-B14F-4D97-AF65-F5344CB8AC3E}">
        <p14:creationId xmlns:p14="http://schemas.microsoft.com/office/powerpoint/2010/main" val="225777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 2016, </a:t>
            </a:r>
            <a:r>
              <a:rPr lang="en-GB" dirty="0" err="1"/>
              <a:t>Cyclistic</a:t>
            </a:r>
            <a:r>
              <a:rPr lang="en-GB" dirty="0"/>
              <a:t> launched a successful bike-share offering. Since then, the program has grown to a fleet of 5,824 bicycles that are </a:t>
            </a:r>
            <a:r>
              <a:rPr lang="en-GB" dirty="0" err="1"/>
              <a:t>geotracked</a:t>
            </a:r>
            <a:r>
              <a:rPr lang="en-GB" dirty="0"/>
              <a:t> and locked into a network of 692 stations across Chicago. The bikes can be unlocked from one station and returned to any other station in the system anytime.</a:t>
            </a:r>
            <a:endParaRPr lang="en-PH" dirty="0"/>
          </a:p>
        </p:txBody>
      </p:sp>
      <p:sp>
        <p:nvSpPr>
          <p:cNvPr id="4" name="Slide Number Placeholder 3"/>
          <p:cNvSpPr>
            <a:spLocks noGrp="1"/>
          </p:cNvSpPr>
          <p:nvPr>
            <p:ph type="sldNum" sz="quarter" idx="5"/>
          </p:nvPr>
        </p:nvSpPr>
        <p:spPr/>
        <p:txBody>
          <a:bodyPr/>
          <a:lstStyle/>
          <a:p>
            <a:fld id="{3F696D62-FA5E-4720-AA41-88BBC3673EBD}" type="slidenum">
              <a:rPr lang="en-PH" smtClean="0"/>
              <a:t>2</a:t>
            </a:fld>
            <a:endParaRPr lang="en-PH"/>
          </a:p>
        </p:txBody>
      </p:sp>
    </p:spTree>
    <p:extLst>
      <p:ext uri="{BB962C8B-B14F-4D97-AF65-F5344CB8AC3E}">
        <p14:creationId xmlns:p14="http://schemas.microsoft.com/office/powerpoint/2010/main" val="4102303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97FBB-2203-F67A-9060-8400061928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CE34B9D-3144-6A02-D33A-798A6FD3C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5118D31-958F-260A-CD76-41FD01A47B7A}"/>
              </a:ext>
            </a:extLst>
          </p:cNvPr>
          <p:cNvSpPr>
            <a:spLocks noGrp="1"/>
          </p:cNvSpPr>
          <p:nvPr>
            <p:ph type="dt" sz="half" idx="10"/>
          </p:nvPr>
        </p:nvSpPr>
        <p:spPr/>
        <p:txBody>
          <a:bodyPr/>
          <a:lstStyle/>
          <a:p>
            <a:fld id="{EB00DFF4-52B5-429F-9ADB-06DE2439FB0D}" type="datetimeFigureOut">
              <a:rPr lang="en-PH" smtClean="0"/>
              <a:t>04/04/2024</a:t>
            </a:fld>
            <a:endParaRPr lang="en-PH"/>
          </a:p>
        </p:txBody>
      </p:sp>
      <p:sp>
        <p:nvSpPr>
          <p:cNvPr id="5" name="Footer Placeholder 4">
            <a:extLst>
              <a:ext uri="{FF2B5EF4-FFF2-40B4-BE49-F238E27FC236}">
                <a16:creationId xmlns:a16="http://schemas.microsoft.com/office/drawing/2014/main" id="{CF9FBC69-D442-3D99-DBFA-81ED0449D3D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3EFD097-C4ED-5A89-D162-AF90B64C284C}"/>
              </a:ext>
            </a:extLst>
          </p:cNvPr>
          <p:cNvSpPr>
            <a:spLocks noGrp="1"/>
          </p:cNvSpPr>
          <p:nvPr>
            <p:ph type="sldNum" sz="quarter" idx="12"/>
          </p:nvPr>
        </p:nvSpPr>
        <p:spPr/>
        <p:txBody>
          <a:bodyPr/>
          <a:lstStyle/>
          <a:p>
            <a:fld id="{9C8BDE47-FB53-4EE8-80C1-D2D604D0B37F}" type="slidenum">
              <a:rPr lang="en-PH" smtClean="0"/>
              <a:t>‹#›</a:t>
            </a:fld>
            <a:endParaRPr lang="en-PH"/>
          </a:p>
        </p:txBody>
      </p:sp>
    </p:spTree>
    <p:extLst>
      <p:ext uri="{BB962C8B-B14F-4D97-AF65-F5344CB8AC3E}">
        <p14:creationId xmlns:p14="http://schemas.microsoft.com/office/powerpoint/2010/main" val="679828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DD99E-C271-F5E4-D599-B32DC795C21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27C2E3D-4842-D3B7-0C00-7EA163C862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3C0BDB7-86BB-954F-2292-381430E033C1}"/>
              </a:ext>
            </a:extLst>
          </p:cNvPr>
          <p:cNvSpPr>
            <a:spLocks noGrp="1"/>
          </p:cNvSpPr>
          <p:nvPr>
            <p:ph type="dt" sz="half" idx="10"/>
          </p:nvPr>
        </p:nvSpPr>
        <p:spPr/>
        <p:txBody>
          <a:bodyPr/>
          <a:lstStyle/>
          <a:p>
            <a:fld id="{EB00DFF4-52B5-429F-9ADB-06DE2439FB0D}" type="datetimeFigureOut">
              <a:rPr lang="en-PH" smtClean="0"/>
              <a:t>04/04/2024</a:t>
            </a:fld>
            <a:endParaRPr lang="en-PH"/>
          </a:p>
        </p:txBody>
      </p:sp>
      <p:sp>
        <p:nvSpPr>
          <p:cNvPr id="5" name="Footer Placeholder 4">
            <a:extLst>
              <a:ext uri="{FF2B5EF4-FFF2-40B4-BE49-F238E27FC236}">
                <a16:creationId xmlns:a16="http://schemas.microsoft.com/office/drawing/2014/main" id="{F969D792-5040-8E74-68E0-FD4038DF0C8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F2EE8A6-57FC-9DF9-5537-5E25175BFD86}"/>
              </a:ext>
            </a:extLst>
          </p:cNvPr>
          <p:cNvSpPr>
            <a:spLocks noGrp="1"/>
          </p:cNvSpPr>
          <p:nvPr>
            <p:ph type="sldNum" sz="quarter" idx="12"/>
          </p:nvPr>
        </p:nvSpPr>
        <p:spPr/>
        <p:txBody>
          <a:bodyPr/>
          <a:lstStyle/>
          <a:p>
            <a:fld id="{9C8BDE47-FB53-4EE8-80C1-D2D604D0B37F}" type="slidenum">
              <a:rPr lang="en-PH" smtClean="0"/>
              <a:t>‹#›</a:t>
            </a:fld>
            <a:endParaRPr lang="en-PH"/>
          </a:p>
        </p:txBody>
      </p:sp>
    </p:spTree>
    <p:extLst>
      <p:ext uri="{BB962C8B-B14F-4D97-AF65-F5344CB8AC3E}">
        <p14:creationId xmlns:p14="http://schemas.microsoft.com/office/powerpoint/2010/main" val="1874602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0DA40-50D8-78BB-11E1-AF18F81A9D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88BD09E-7AD0-BF4A-8C69-1B12483982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C8711D8-B4EE-90B0-3220-10AE5EA43C90}"/>
              </a:ext>
            </a:extLst>
          </p:cNvPr>
          <p:cNvSpPr>
            <a:spLocks noGrp="1"/>
          </p:cNvSpPr>
          <p:nvPr>
            <p:ph type="dt" sz="half" idx="10"/>
          </p:nvPr>
        </p:nvSpPr>
        <p:spPr/>
        <p:txBody>
          <a:bodyPr/>
          <a:lstStyle/>
          <a:p>
            <a:fld id="{EB00DFF4-52B5-429F-9ADB-06DE2439FB0D}" type="datetimeFigureOut">
              <a:rPr lang="en-PH" smtClean="0"/>
              <a:t>04/04/2024</a:t>
            </a:fld>
            <a:endParaRPr lang="en-PH"/>
          </a:p>
        </p:txBody>
      </p:sp>
      <p:sp>
        <p:nvSpPr>
          <p:cNvPr id="5" name="Footer Placeholder 4">
            <a:extLst>
              <a:ext uri="{FF2B5EF4-FFF2-40B4-BE49-F238E27FC236}">
                <a16:creationId xmlns:a16="http://schemas.microsoft.com/office/drawing/2014/main" id="{BB64171C-4B25-EFB4-7472-2F019641CC2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4068D17-31CE-D060-F468-DF7CF603A454}"/>
              </a:ext>
            </a:extLst>
          </p:cNvPr>
          <p:cNvSpPr>
            <a:spLocks noGrp="1"/>
          </p:cNvSpPr>
          <p:nvPr>
            <p:ph type="sldNum" sz="quarter" idx="12"/>
          </p:nvPr>
        </p:nvSpPr>
        <p:spPr/>
        <p:txBody>
          <a:bodyPr/>
          <a:lstStyle/>
          <a:p>
            <a:fld id="{9C8BDE47-FB53-4EE8-80C1-D2D604D0B37F}" type="slidenum">
              <a:rPr lang="en-PH" smtClean="0"/>
              <a:t>‹#›</a:t>
            </a:fld>
            <a:endParaRPr lang="en-PH"/>
          </a:p>
        </p:txBody>
      </p:sp>
    </p:spTree>
    <p:extLst>
      <p:ext uri="{BB962C8B-B14F-4D97-AF65-F5344CB8AC3E}">
        <p14:creationId xmlns:p14="http://schemas.microsoft.com/office/powerpoint/2010/main" val="2141964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F541-20B3-A1B9-9867-C05744032E88}"/>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F069643-17DF-17A6-6971-F3E8BF7FF4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259DDCC-9C24-3C6A-2919-051C5479C245}"/>
              </a:ext>
            </a:extLst>
          </p:cNvPr>
          <p:cNvSpPr>
            <a:spLocks noGrp="1"/>
          </p:cNvSpPr>
          <p:nvPr>
            <p:ph type="dt" sz="half" idx="10"/>
          </p:nvPr>
        </p:nvSpPr>
        <p:spPr/>
        <p:txBody>
          <a:bodyPr/>
          <a:lstStyle/>
          <a:p>
            <a:fld id="{EB00DFF4-52B5-429F-9ADB-06DE2439FB0D}" type="datetimeFigureOut">
              <a:rPr lang="en-PH" smtClean="0"/>
              <a:t>04/04/2024</a:t>
            </a:fld>
            <a:endParaRPr lang="en-PH"/>
          </a:p>
        </p:txBody>
      </p:sp>
      <p:sp>
        <p:nvSpPr>
          <p:cNvPr id="5" name="Footer Placeholder 4">
            <a:extLst>
              <a:ext uri="{FF2B5EF4-FFF2-40B4-BE49-F238E27FC236}">
                <a16:creationId xmlns:a16="http://schemas.microsoft.com/office/drawing/2014/main" id="{F2127681-8A3B-504F-A840-EADCA84CB7A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D7990CA-FE45-E01C-1338-D0D914140860}"/>
              </a:ext>
            </a:extLst>
          </p:cNvPr>
          <p:cNvSpPr>
            <a:spLocks noGrp="1"/>
          </p:cNvSpPr>
          <p:nvPr>
            <p:ph type="sldNum" sz="quarter" idx="12"/>
          </p:nvPr>
        </p:nvSpPr>
        <p:spPr/>
        <p:txBody>
          <a:bodyPr/>
          <a:lstStyle/>
          <a:p>
            <a:fld id="{9C8BDE47-FB53-4EE8-80C1-D2D604D0B37F}" type="slidenum">
              <a:rPr lang="en-PH" smtClean="0"/>
              <a:t>‹#›</a:t>
            </a:fld>
            <a:endParaRPr lang="en-PH"/>
          </a:p>
        </p:txBody>
      </p:sp>
    </p:spTree>
    <p:extLst>
      <p:ext uri="{BB962C8B-B14F-4D97-AF65-F5344CB8AC3E}">
        <p14:creationId xmlns:p14="http://schemas.microsoft.com/office/powerpoint/2010/main" val="22196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8F9F-05C0-9447-D778-0609CDF58C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B585E67B-4C98-8F7B-A9BA-3C750ACC75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970C0F-0FE8-E0D4-3A61-580766873499}"/>
              </a:ext>
            </a:extLst>
          </p:cNvPr>
          <p:cNvSpPr>
            <a:spLocks noGrp="1"/>
          </p:cNvSpPr>
          <p:nvPr>
            <p:ph type="dt" sz="half" idx="10"/>
          </p:nvPr>
        </p:nvSpPr>
        <p:spPr/>
        <p:txBody>
          <a:bodyPr/>
          <a:lstStyle/>
          <a:p>
            <a:fld id="{EB00DFF4-52B5-429F-9ADB-06DE2439FB0D}" type="datetimeFigureOut">
              <a:rPr lang="en-PH" smtClean="0"/>
              <a:t>04/04/2024</a:t>
            </a:fld>
            <a:endParaRPr lang="en-PH"/>
          </a:p>
        </p:txBody>
      </p:sp>
      <p:sp>
        <p:nvSpPr>
          <p:cNvPr id="5" name="Footer Placeholder 4">
            <a:extLst>
              <a:ext uri="{FF2B5EF4-FFF2-40B4-BE49-F238E27FC236}">
                <a16:creationId xmlns:a16="http://schemas.microsoft.com/office/drawing/2014/main" id="{E9B5CE82-C86D-1CC5-3F76-A1D13D4E3EA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F1FD035-EB41-5846-3616-A6C8BDD3DA80}"/>
              </a:ext>
            </a:extLst>
          </p:cNvPr>
          <p:cNvSpPr>
            <a:spLocks noGrp="1"/>
          </p:cNvSpPr>
          <p:nvPr>
            <p:ph type="sldNum" sz="quarter" idx="12"/>
          </p:nvPr>
        </p:nvSpPr>
        <p:spPr/>
        <p:txBody>
          <a:bodyPr/>
          <a:lstStyle/>
          <a:p>
            <a:fld id="{9C8BDE47-FB53-4EE8-80C1-D2D604D0B37F}" type="slidenum">
              <a:rPr lang="en-PH" smtClean="0"/>
              <a:t>‹#›</a:t>
            </a:fld>
            <a:endParaRPr lang="en-PH"/>
          </a:p>
        </p:txBody>
      </p:sp>
    </p:spTree>
    <p:extLst>
      <p:ext uri="{BB962C8B-B14F-4D97-AF65-F5344CB8AC3E}">
        <p14:creationId xmlns:p14="http://schemas.microsoft.com/office/powerpoint/2010/main" val="2126868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B905-3C82-800C-D099-5D98ECF10C6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CFF0ECFC-D8C3-08E6-E70E-D038F9B9FB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4ADDFB3D-D3A0-ACDB-535C-FF0DCF6E03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1F6D336E-20A7-68EF-BB41-5F69146FBC7C}"/>
              </a:ext>
            </a:extLst>
          </p:cNvPr>
          <p:cNvSpPr>
            <a:spLocks noGrp="1"/>
          </p:cNvSpPr>
          <p:nvPr>
            <p:ph type="dt" sz="half" idx="10"/>
          </p:nvPr>
        </p:nvSpPr>
        <p:spPr/>
        <p:txBody>
          <a:bodyPr/>
          <a:lstStyle/>
          <a:p>
            <a:fld id="{EB00DFF4-52B5-429F-9ADB-06DE2439FB0D}" type="datetimeFigureOut">
              <a:rPr lang="en-PH" smtClean="0"/>
              <a:t>04/04/2024</a:t>
            </a:fld>
            <a:endParaRPr lang="en-PH"/>
          </a:p>
        </p:txBody>
      </p:sp>
      <p:sp>
        <p:nvSpPr>
          <p:cNvPr id="6" name="Footer Placeholder 5">
            <a:extLst>
              <a:ext uri="{FF2B5EF4-FFF2-40B4-BE49-F238E27FC236}">
                <a16:creationId xmlns:a16="http://schemas.microsoft.com/office/drawing/2014/main" id="{D38A64F1-D680-958C-DB5B-3703C88FCD0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3588CE8-C23D-669A-C00B-0D7E88BA0775}"/>
              </a:ext>
            </a:extLst>
          </p:cNvPr>
          <p:cNvSpPr>
            <a:spLocks noGrp="1"/>
          </p:cNvSpPr>
          <p:nvPr>
            <p:ph type="sldNum" sz="quarter" idx="12"/>
          </p:nvPr>
        </p:nvSpPr>
        <p:spPr/>
        <p:txBody>
          <a:bodyPr/>
          <a:lstStyle/>
          <a:p>
            <a:fld id="{9C8BDE47-FB53-4EE8-80C1-D2D604D0B37F}" type="slidenum">
              <a:rPr lang="en-PH" smtClean="0"/>
              <a:t>‹#›</a:t>
            </a:fld>
            <a:endParaRPr lang="en-PH"/>
          </a:p>
        </p:txBody>
      </p:sp>
    </p:spTree>
    <p:extLst>
      <p:ext uri="{BB962C8B-B14F-4D97-AF65-F5344CB8AC3E}">
        <p14:creationId xmlns:p14="http://schemas.microsoft.com/office/powerpoint/2010/main" val="300091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C0D9-1D2E-6EE0-6E80-E809F0DB580D}"/>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DBA874E8-0675-DA4A-6610-E950416F1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06119A-356C-C201-C5E1-FA9C236587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015A193F-0667-21D5-10A5-DEF229F72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69C97B-CB14-9D9B-29D4-2412A37E56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0A9130F8-23E7-837C-9E9C-71A03C58AD89}"/>
              </a:ext>
            </a:extLst>
          </p:cNvPr>
          <p:cNvSpPr>
            <a:spLocks noGrp="1"/>
          </p:cNvSpPr>
          <p:nvPr>
            <p:ph type="dt" sz="half" idx="10"/>
          </p:nvPr>
        </p:nvSpPr>
        <p:spPr/>
        <p:txBody>
          <a:bodyPr/>
          <a:lstStyle/>
          <a:p>
            <a:fld id="{EB00DFF4-52B5-429F-9ADB-06DE2439FB0D}" type="datetimeFigureOut">
              <a:rPr lang="en-PH" smtClean="0"/>
              <a:t>04/04/2024</a:t>
            </a:fld>
            <a:endParaRPr lang="en-PH"/>
          </a:p>
        </p:txBody>
      </p:sp>
      <p:sp>
        <p:nvSpPr>
          <p:cNvPr id="8" name="Footer Placeholder 7">
            <a:extLst>
              <a:ext uri="{FF2B5EF4-FFF2-40B4-BE49-F238E27FC236}">
                <a16:creationId xmlns:a16="http://schemas.microsoft.com/office/drawing/2014/main" id="{C30BD4E5-5284-7765-C8A7-86ECAA83F9B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0A4A1ABF-597D-A0AA-F84D-E4031EFCECA2}"/>
              </a:ext>
            </a:extLst>
          </p:cNvPr>
          <p:cNvSpPr>
            <a:spLocks noGrp="1"/>
          </p:cNvSpPr>
          <p:nvPr>
            <p:ph type="sldNum" sz="quarter" idx="12"/>
          </p:nvPr>
        </p:nvSpPr>
        <p:spPr/>
        <p:txBody>
          <a:bodyPr/>
          <a:lstStyle/>
          <a:p>
            <a:fld id="{9C8BDE47-FB53-4EE8-80C1-D2D604D0B37F}" type="slidenum">
              <a:rPr lang="en-PH" smtClean="0"/>
              <a:t>‹#›</a:t>
            </a:fld>
            <a:endParaRPr lang="en-PH"/>
          </a:p>
        </p:txBody>
      </p:sp>
    </p:spTree>
    <p:extLst>
      <p:ext uri="{BB962C8B-B14F-4D97-AF65-F5344CB8AC3E}">
        <p14:creationId xmlns:p14="http://schemas.microsoft.com/office/powerpoint/2010/main" val="2953937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749D-4A41-ACDD-6782-165D44EF0EE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5BEF2A45-12C1-4EEE-A586-19697A0A797D}"/>
              </a:ext>
            </a:extLst>
          </p:cNvPr>
          <p:cNvSpPr>
            <a:spLocks noGrp="1"/>
          </p:cNvSpPr>
          <p:nvPr>
            <p:ph type="dt" sz="half" idx="10"/>
          </p:nvPr>
        </p:nvSpPr>
        <p:spPr/>
        <p:txBody>
          <a:bodyPr/>
          <a:lstStyle/>
          <a:p>
            <a:fld id="{EB00DFF4-52B5-429F-9ADB-06DE2439FB0D}" type="datetimeFigureOut">
              <a:rPr lang="en-PH" smtClean="0"/>
              <a:t>04/04/2024</a:t>
            </a:fld>
            <a:endParaRPr lang="en-PH"/>
          </a:p>
        </p:txBody>
      </p:sp>
      <p:sp>
        <p:nvSpPr>
          <p:cNvPr id="4" name="Footer Placeholder 3">
            <a:extLst>
              <a:ext uri="{FF2B5EF4-FFF2-40B4-BE49-F238E27FC236}">
                <a16:creationId xmlns:a16="http://schemas.microsoft.com/office/drawing/2014/main" id="{ADCD5E8C-5839-8AB0-2C8C-E735276D108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23FDEF5-664E-B68E-BC6D-FC86C23F5AE7}"/>
              </a:ext>
            </a:extLst>
          </p:cNvPr>
          <p:cNvSpPr>
            <a:spLocks noGrp="1"/>
          </p:cNvSpPr>
          <p:nvPr>
            <p:ph type="sldNum" sz="quarter" idx="12"/>
          </p:nvPr>
        </p:nvSpPr>
        <p:spPr/>
        <p:txBody>
          <a:bodyPr/>
          <a:lstStyle/>
          <a:p>
            <a:fld id="{9C8BDE47-FB53-4EE8-80C1-D2D604D0B37F}" type="slidenum">
              <a:rPr lang="en-PH" smtClean="0"/>
              <a:t>‹#›</a:t>
            </a:fld>
            <a:endParaRPr lang="en-PH"/>
          </a:p>
        </p:txBody>
      </p:sp>
    </p:spTree>
    <p:extLst>
      <p:ext uri="{BB962C8B-B14F-4D97-AF65-F5344CB8AC3E}">
        <p14:creationId xmlns:p14="http://schemas.microsoft.com/office/powerpoint/2010/main" val="69464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2B2EDE-D184-6B90-ECD5-EBCF74DA18B2}"/>
              </a:ext>
            </a:extLst>
          </p:cNvPr>
          <p:cNvSpPr>
            <a:spLocks noGrp="1"/>
          </p:cNvSpPr>
          <p:nvPr>
            <p:ph type="dt" sz="half" idx="10"/>
          </p:nvPr>
        </p:nvSpPr>
        <p:spPr/>
        <p:txBody>
          <a:bodyPr/>
          <a:lstStyle/>
          <a:p>
            <a:fld id="{EB00DFF4-52B5-429F-9ADB-06DE2439FB0D}" type="datetimeFigureOut">
              <a:rPr lang="en-PH" smtClean="0"/>
              <a:t>04/04/2024</a:t>
            </a:fld>
            <a:endParaRPr lang="en-PH"/>
          </a:p>
        </p:txBody>
      </p:sp>
      <p:sp>
        <p:nvSpPr>
          <p:cNvPr id="3" name="Footer Placeholder 2">
            <a:extLst>
              <a:ext uri="{FF2B5EF4-FFF2-40B4-BE49-F238E27FC236}">
                <a16:creationId xmlns:a16="http://schemas.microsoft.com/office/drawing/2014/main" id="{5B97FD22-BE75-4E6E-503F-E315BD12EC4C}"/>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E756AD6-37A7-CD36-2B41-BF99593ACB6E}"/>
              </a:ext>
            </a:extLst>
          </p:cNvPr>
          <p:cNvSpPr>
            <a:spLocks noGrp="1"/>
          </p:cNvSpPr>
          <p:nvPr>
            <p:ph type="sldNum" sz="quarter" idx="12"/>
          </p:nvPr>
        </p:nvSpPr>
        <p:spPr/>
        <p:txBody>
          <a:bodyPr/>
          <a:lstStyle/>
          <a:p>
            <a:fld id="{9C8BDE47-FB53-4EE8-80C1-D2D604D0B37F}" type="slidenum">
              <a:rPr lang="en-PH" smtClean="0"/>
              <a:t>‹#›</a:t>
            </a:fld>
            <a:endParaRPr lang="en-PH"/>
          </a:p>
        </p:txBody>
      </p:sp>
    </p:spTree>
    <p:extLst>
      <p:ext uri="{BB962C8B-B14F-4D97-AF65-F5344CB8AC3E}">
        <p14:creationId xmlns:p14="http://schemas.microsoft.com/office/powerpoint/2010/main" val="325066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C43F-6305-0264-B0D1-E9DEDA671F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0A917DBC-B3CF-9783-F1B4-C4E07DB82E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9CB744F9-1C9D-D3CF-7C93-5B4712303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C05EA9-5F89-A4A2-E309-D5831241B994}"/>
              </a:ext>
            </a:extLst>
          </p:cNvPr>
          <p:cNvSpPr>
            <a:spLocks noGrp="1"/>
          </p:cNvSpPr>
          <p:nvPr>
            <p:ph type="dt" sz="half" idx="10"/>
          </p:nvPr>
        </p:nvSpPr>
        <p:spPr/>
        <p:txBody>
          <a:bodyPr/>
          <a:lstStyle/>
          <a:p>
            <a:fld id="{EB00DFF4-52B5-429F-9ADB-06DE2439FB0D}" type="datetimeFigureOut">
              <a:rPr lang="en-PH" smtClean="0"/>
              <a:t>04/04/2024</a:t>
            </a:fld>
            <a:endParaRPr lang="en-PH"/>
          </a:p>
        </p:txBody>
      </p:sp>
      <p:sp>
        <p:nvSpPr>
          <p:cNvPr id="6" name="Footer Placeholder 5">
            <a:extLst>
              <a:ext uri="{FF2B5EF4-FFF2-40B4-BE49-F238E27FC236}">
                <a16:creationId xmlns:a16="http://schemas.microsoft.com/office/drawing/2014/main" id="{40A697EA-1722-F53D-2C22-A24F5BDDB5D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7346791-4C50-CAB8-08EA-B36DB605CEB4}"/>
              </a:ext>
            </a:extLst>
          </p:cNvPr>
          <p:cNvSpPr>
            <a:spLocks noGrp="1"/>
          </p:cNvSpPr>
          <p:nvPr>
            <p:ph type="sldNum" sz="quarter" idx="12"/>
          </p:nvPr>
        </p:nvSpPr>
        <p:spPr/>
        <p:txBody>
          <a:bodyPr/>
          <a:lstStyle/>
          <a:p>
            <a:fld id="{9C8BDE47-FB53-4EE8-80C1-D2D604D0B37F}" type="slidenum">
              <a:rPr lang="en-PH" smtClean="0"/>
              <a:t>‹#›</a:t>
            </a:fld>
            <a:endParaRPr lang="en-PH"/>
          </a:p>
        </p:txBody>
      </p:sp>
    </p:spTree>
    <p:extLst>
      <p:ext uri="{BB962C8B-B14F-4D97-AF65-F5344CB8AC3E}">
        <p14:creationId xmlns:p14="http://schemas.microsoft.com/office/powerpoint/2010/main" val="1995186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CF34-17B2-4636-DAF3-FCB83DFD9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E904EE0-57F8-715C-66F2-4CE0A48D37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1612841-9A62-1553-E7E7-8A5567AF5A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748EFA-944A-E32E-9864-6C1C75106B6A}"/>
              </a:ext>
            </a:extLst>
          </p:cNvPr>
          <p:cNvSpPr>
            <a:spLocks noGrp="1"/>
          </p:cNvSpPr>
          <p:nvPr>
            <p:ph type="dt" sz="half" idx="10"/>
          </p:nvPr>
        </p:nvSpPr>
        <p:spPr/>
        <p:txBody>
          <a:bodyPr/>
          <a:lstStyle/>
          <a:p>
            <a:fld id="{EB00DFF4-52B5-429F-9ADB-06DE2439FB0D}" type="datetimeFigureOut">
              <a:rPr lang="en-PH" smtClean="0"/>
              <a:t>04/04/2024</a:t>
            </a:fld>
            <a:endParaRPr lang="en-PH"/>
          </a:p>
        </p:txBody>
      </p:sp>
      <p:sp>
        <p:nvSpPr>
          <p:cNvPr id="6" name="Footer Placeholder 5">
            <a:extLst>
              <a:ext uri="{FF2B5EF4-FFF2-40B4-BE49-F238E27FC236}">
                <a16:creationId xmlns:a16="http://schemas.microsoft.com/office/drawing/2014/main" id="{459E6275-E1A8-0A22-60ED-288F0B843244}"/>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5E61FFD-3691-46A4-1796-325B20216165}"/>
              </a:ext>
            </a:extLst>
          </p:cNvPr>
          <p:cNvSpPr>
            <a:spLocks noGrp="1"/>
          </p:cNvSpPr>
          <p:nvPr>
            <p:ph type="sldNum" sz="quarter" idx="12"/>
          </p:nvPr>
        </p:nvSpPr>
        <p:spPr/>
        <p:txBody>
          <a:bodyPr/>
          <a:lstStyle/>
          <a:p>
            <a:fld id="{9C8BDE47-FB53-4EE8-80C1-D2D604D0B37F}" type="slidenum">
              <a:rPr lang="en-PH" smtClean="0"/>
              <a:t>‹#›</a:t>
            </a:fld>
            <a:endParaRPr lang="en-PH"/>
          </a:p>
        </p:txBody>
      </p:sp>
    </p:spTree>
    <p:extLst>
      <p:ext uri="{BB962C8B-B14F-4D97-AF65-F5344CB8AC3E}">
        <p14:creationId xmlns:p14="http://schemas.microsoft.com/office/powerpoint/2010/main" val="2234757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330029-83BA-F4F9-913D-B322D117F0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67FD2B2-81FA-B520-9389-D80D0A314D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7E6F673-CA6C-A19D-12D0-742992B105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00DFF4-52B5-429F-9ADB-06DE2439FB0D}" type="datetimeFigureOut">
              <a:rPr lang="en-PH" smtClean="0"/>
              <a:t>04/04/2024</a:t>
            </a:fld>
            <a:endParaRPr lang="en-PH"/>
          </a:p>
        </p:txBody>
      </p:sp>
      <p:sp>
        <p:nvSpPr>
          <p:cNvPr id="5" name="Footer Placeholder 4">
            <a:extLst>
              <a:ext uri="{FF2B5EF4-FFF2-40B4-BE49-F238E27FC236}">
                <a16:creationId xmlns:a16="http://schemas.microsoft.com/office/drawing/2014/main" id="{C0C8AA15-B054-E4B6-6683-B40BE29FF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PH"/>
          </a:p>
        </p:txBody>
      </p:sp>
      <p:sp>
        <p:nvSpPr>
          <p:cNvPr id="6" name="Slide Number Placeholder 5">
            <a:extLst>
              <a:ext uri="{FF2B5EF4-FFF2-40B4-BE49-F238E27FC236}">
                <a16:creationId xmlns:a16="http://schemas.microsoft.com/office/drawing/2014/main" id="{64008CD3-92D0-7FE1-18CF-D442ACC93C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C8BDE47-FB53-4EE8-80C1-D2D604D0B37F}" type="slidenum">
              <a:rPr lang="en-PH" smtClean="0"/>
              <a:t>‹#›</a:t>
            </a:fld>
            <a:endParaRPr lang="en-PH"/>
          </a:p>
        </p:txBody>
      </p:sp>
    </p:spTree>
    <p:extLst>
      <p:ext uri="{BB962C8B-B14F-4D97-AF65-F5344CB8AC3E}">
        <p14:creationId xmlns:p14="http://schemas.microsoft.com/office/powerpoint/2010/main" val="2773070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ivvy-tripdata.s3.amazonaws.com/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B749-8638-F411-ABC0-6FF246E402CC}"/>
              </a:ext>
            </a:extLst>
          </p:cNvPr>
          <p:cNvSpPr>
            <a:spLocks noGrp="1"/>
          </p:cNvSpPr>
          <p:nvPr>
            <p:ph type="ctrTitle"/>
          </p:nvPr>
        </p:nvSpPr>
        <p:spPr>
          <a:xfrm>
            <a:off x="-273206" y="1261502"/>
            <a:ext cx="8518849" cy="1867775"/>
          </a:xfrm>
        </p:spPr>
        <p:txBody>
          <a:bodyPr/>
          <a:lstStyle/>
          <a:p>
            <a:r>
              <a:rPr lang="en-US" dirty="0"/>
              <a:t>CYCLISTIC CASE STUDY</a:t>
            </a:r>
            <a:endParaRPr lang="en-PH" dirty="0"/>
          </a:p>
        </p:txBody>
      </p:sp>
      <p:sp>
        <p:nvSpPr>
          <p:cNvPr id="3" name="Subtitle 2">
            <a:extLst>
              <a:ext uri="{FF2B5EF4-FFF2-40B4-BE49-F238E27FC236}">
                <a16:creationId xmlns:a16="http://schemas.microsoft.com/office/drawing/2014/main" id="{974AA4DC-F1C2-3A69-66A7-E5924003EF3B}"/>
              </a:ext>
            </a:extLst>
          </p:cNvPr>
          <p:cNvSpPr>
            <a:spLocks noGrp="1"/>
          </p:cNvSpPr>
          <p:nvPr>
            <p:ph type="subTitle" idx="1"/>
          </p:nvPr>
        </p:nvSpPr>
        <p:spPr>
          <a:xfrm>
            <a:off x="0" y="3418845"/>
            <a:ext cx="2386673" cy="382133"/>
          </a:xfrm>
        </p:spPr>
        <p:txBody>
          <a:bodyPr>
            <a:normAutofit/>
          </a:bodyPr>
          <a:lstStyle/>
          <a:p>
            <a:r>
              <a:rPr lang="en-US" sz="1600" dirty="0">
                <a:solidFill>
                  <a:schemeClr val="bg2">
                    <a:lumMod val="50000"/>
                  </a:schemeClr>
                </a:solidFill>
              </a:rPr>
              <a:t>By: Ryan Neil  A.  Salas</a:t>
            </a:r>
            <a:endParaRPr lang="en-PH" sz="1600" dirty="0">
              <a:solidFill>
                <a:schemeClr val="bg2">
                  <a:lumMod val="50000"/>
                </a:schemeClr>
              </a:solidFill>
            </a:endParaRPr>
          </a:p>
        </p:txBody>
      </p:sp>
      <p:sp>
        <p:nvSpPr>
          <p:cNvPr id="4" name="TextBox 3">
            <a:extLst>
              <a:ext uri="{FF2B5EF4-FFF2-40B4-BE49-F238E27FC236}">
                <a16:creationId xmlns:a16="http://schemas.microsoft.com/office/drawing/2014/main" id="{E2D4C4D3-626D-9B80-A26A-1C33F611D693}"/>
              </a:ext>
            </a:extLst>
          </p:cNvPr>
          <p:cNvSpPr txBox="1"/>
          <p:nvPr/>
        </p:nvSpPr>
        <p:spPr>
          <a:xfrm>
            <a:off x="131939" y="3059668"/>
            <a:ext cx="2664063" cy="369332"/>
          </a:xfrm>
          <a:prstGeom prst="rect">
            <a:avLst/>
          </a:prstGeom>
          <a:noFill/>
        </p:spPr>
        <p:txBody>
          <a:bodyPr wrap="none" rtlCol="0">
            <a:spAutoFit/>
          </a:bodyPr>
          <a:lstStyle/>
          <a:p>
            <a:r>
              <a:rPr lang="en-US" dirty="0">
                <a:solidFill>
                  <a:schemeClr val="bg2">
                    <a:lumMod val="25000"/>
                  </a:schemeClr>
                </a:solidFill>
              </a:rPr>
              <a:t>January-December  2023</a:t>
            </a:r>
            <a:endParaRPr lang="en-PH" dirty="0">
              <a:solidFill>
                <a:schemeClr val="bg2">
                  <a:lumMod val="25000"/>
                </a:schemeClr>
              </a:solidFill>
            </a:endParaRPr>
          </a:p>
        </p:txBody>
      </p:sp>
      <p:sp>
        <p:nvSpPr>
          <p:cNvPr id="5" name="Rectangle 4">
            <a:extLst>
              <a:ext uri="{FF2B5EF4-FFF2-40B4-BE49-F238E27FC236}">
                <a16:creationId xmlns:a16="http://schemas.microsoft.com/office/drawing/2014/main" id="{86DDEB2B-9AAD-367A-B442-A06262A3A95D}"/>
              </a:ext>
            </a:extLst>
          </p:cNvPr>
          <p:cNvSpPr/>
          <p:nvPr/>
        </p:nvSpPr>
        <p:spPr>
          <a:xfrm>
            <a:off x="24063" y="2914826"/>
            <a:ext cx="8742947" cy="45719"/>
          </a:xfrm>
          <a:prstGeom prst="rect">
            <a:avLst/>
          </a:prstGeom>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H"/>
          </a:p>
        </p:txBody>
      </p:sp>
      <p:pic>
        <p:nvPicPr>
          <p:cNvPr id="7" name="Graphic 6" descr="Cycling with solid fill">
            <a:extLst>
              <a:ext uri="{FF2B5EF4-FFF2-40B4-BE49-F238E27FC236}">
                <a16:creationId xmlns:a16="http://schemas.microsoft.com/office/drawing/2014/main" id="{634C9278-CF16-50C6-5196-C50581BFD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926" y="2074393"/>
            <a:ext cx="914400" cy="914400"/>
          </a:xfrm>
          <a:prstGeom prst="rect">
            <a:avLst/>
          </a:prstGeom>
        </p:spPr>
      </p:pic>
    </p:spTree>
    <p:extLst>
      <p:ext uri="{BB962C8B-B14F-4D97-AF65-F5344CB8AC3E}">
        <p14:creationId xmlns:p14="http://schemas.microsoft.com/office/powerpoint/2010/main" val="269804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2.08333E-7 -2.96296E-6 L 0.65182 -2.96296E-6 " pathEditMode="relative" rAng="0" ptsTypes="AA">
                                      <p:cBhvr>
                                        <p:cTn id="6" dur="2000" fill="hold"/>
                                        <p:tgtEl>
                                          <p:spTgt spid="7"/>
                                        </p:tgtEl>
                                        <p:attrNameLst>
                                          <p:attrName>ppt_x</p:attrName>
                                          <p:attrName>ppt_y</p:attrName>
                                        </p:attrNameLst>
                                      </p:cBhvr>
                                      <p:rCtr x="32591" y="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749"/>
                                          </p:stCondLst>
                                        </p:cTn>
                                        <p:tgtEl>
                                          <p:spTgt spid="4"/>
                                        </p:tgtEl>
                                        <p:attrNameLst>
                                          <p:attrName>style.visibility</p:attrName>
                                        </p:attrNameLst>
                                      </p:cBhvr>
                                      <p:to>
                                        <p:strVal val="visible"/>
                                      </p:to>
                                    </p:set>
                                  </p:childTnLst>
                                </p:cTn>
                              </p:par>
                            </p:childTnLst>
                          </p:cTn>
                        </p:par>
                        <p:par>
                          <p:cTn id="10" fill="hold">
                            <p:stCondLst>
                              <p:cond delay="2750"/>
                            </p:stCondLst>
                            <p:childTnLst>
                              <p:par>
                                <p:cTn id="11" presetID="1" presetClass="entr" presetSubtype="0" fill="hold" grpId="0" nodeType="afterEffect">
                                  <p:stCondLst>
                                    <p:cond delay="750"/>
                                  </p:stCondLst>
                                  <p:childTnLst>
                                    <p:set>
                                      <p:cBhvr>
                                        <p:cTn id="12" dur="1" fill="hold">
                                          <p:stCondLst>
                                            <p:cond delay="999"/>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Analyse:</a:t>
            </a:r>
            <a:endParaRPr lang="en-PH" dirty="0"/>
          </a:p>
        </p:txBody>
      </p:sp>
      <p:sp>
        <p:nvSpPr>
          <p:cNvPr id="4" name="Content Placeholder 2">
            <a:extLst>
              <a:ext uri="{FF2B5EF4-FFF2-40B4-BE49-F238E27FC236}">
                <a16:creationId xmlns:a16="http://schemas.microsoft.com/office/drawing/2014/main" id="{9AB542A6-87FC-0C6B-EE35-69126BD1C731}"/>
              </a:ext>
            </a:extLst>
          </p:cNvPr>
          <p:cNvSpPr txBox="1">
            <a:spLocks/>
          </p:cNvSpPr>
          <p:nvPr/>
        </p:nvSpPr>
        <p:spPr>
          <a:xfrm>
            <a:off x="108819" y="1749641"/>
            <a:ext cx="6111240" cy="8462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After that, we need to find the riding </a:t>
            </a:r>
            <a:r>
              <a:rPr lang="en-GB" sz="2000" dirty="0">
                <a:solidFill>
                  <a:schemeClr val="accent3"/>
                </a:solidFill>
                <a:latin typeface="source-serif-pro"/>
              </a:rPr>
              <a:t>trend for the whole year </a:t>
            </a:r>
            <a:r>
              <a:rPr lang="en-GB" sz="2000" dirty="0">
                <a:solidFill>
                  <a:srgbClr val="242424"/>
                </a:solidFill>
                <a:latin typeface="source-serif-pro"/>
              </a:rPr>
              <a:t>to see what month is the most popular which is July, and August which is the end of summer to autumn. </a:t>
            </a:r>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accent3"/>
              </a:solidFill>
              <a:latin typeface="source-serif-pro"/>
            </a:endParaRPr>
          </a:p>
        </p:txBody>
      </p:sp>
      <p:pic>
        <p:nvPicPr>
          <p:cNvPr id="17" name="Picture 16" descr="A table with numbers and a member&#10;&#10;Description automatically generated">
            <a:extLst>
              <a:ext uri="{FF2B5EF4-FFF2-40B4-BE49-F238E27FC236}">
                <a16:creationId xmlns:a16="http://schemas.microsoft.com/office/drawing/2014/main" id="{B8AD5C0D-752C-0530-6541-BF54C0FE5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445" y="2799066"/>
            <a:ext cx="4059498" cy="2304264"/>
          </a:xfrm>
          <a:prstGeom prst="rect">
            <a:avLst/>
          </a:prstGeom>
          <a:solidFill>
            <a:srgbClr val="FFFFFF">
              <a:shade val="85000"/>
            </a:srgbClr>
          </a:solidFill>
          <a:ln w="88900" cap="sq">
            <a:solidFill>
              <a:schemeClr val="accent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A table with numbers and names&#10;&#10;Description automatically generated">
            <a:extLst>
              <a:ext uri="{FF2B5EF4-FFF2-40B4-BE49-F238E27FC236}">
                <a16:creationId xmlns:a16="http://schemas.microsoft.com/office/drawing/2014/main" id="{A7846717-7478-9F51-59A8-FAAE0A3D3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730" y="3256646"/>
            <a:ext cx="3808767" cy="1550661"/>
          </a:xfrm>
          <a:prstGeom prst="round2DiagRect">
            <a:avLst>
              <a:gd name="adj1" fmla="val 16667"/>
              <a:gd name="adj2" fmla="val 0"/>
            </a:avLst>
          </a:prstGeom>
          <a:ln w="88900" cap="sq">
            <a:solidFill>
              <a:schemeClr val="accent2"/>
            </a:solidFill>
            <a:miter lim="800000"/>
          </a:ln>
          <a:effectLst>
            <a:outerShdw blurRad="254000" algn="tl" rotWithShape="0">
              <a:srgbClr val="000000">
                <a:alpha val="43000"/>
              </a:srgbClr>
            </a:outerShdw>
          </a:effectLst>
        </p:spPr>
      </p:pic>
      <p:pic>
        <p:nvPicPr>
          <p:cNvPr id="21" name="Picture 20" descr="A table with a list of names&#10;&#10;Description automatically generated">
            <a:extLst>
              <a:ext uri="{FF2B5EF4-FFF2-40B4-BE49-F238E27FC236}">
                <a16:creationId xmlns:a16="http://schemas.microsoft.com/office/drawing/2014/main" id="{96EC4004-73FC-7C86-3164-D0695AF45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9879" y="5069612"/>
            <a:ext cx="3964470" cy="1618295"/>
          </a:xfrm>
          <a:prstGeom prst="snip2DiagRect">
            <a:avLst/>
          </a:prstGeom>
          <a:solidFill>
            <a:srgbClr val="FFFFFF">
              <a:shade val="85000"/>
            </a:srgbClr>
          </a:solidFill>
          <a:ln w="88900" cap="sq">
            <a:solidFill>
              <a:schemeClr val="accent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C436C6DC-0FB6-6C3D-80F8-4824058E6C19}"/>
              </a:ext>
            </a:extLst>
          </p:cNvPr>
          <p:cNvSpPr txBox="1">
            <a:spLocks/>
          </p:cNvSpPr>
          <p:nvPr/>
        </p:nvSpPr>
        <p:spPr>
          <a:xfrm>
            <a:off x="6289789" y="1666940"/>
            <a:ext cx="5986121" cy="1690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	We also need to check the top places that are popular with the </a:t>
            </a:r>
            <a:r>
              <a:rPr lang="en-GB" sz="2000" dirty="0">
                <a:solidFill>
                  <a:schemeClr val="accent2"/>
                </a:solidFill>
                <a:latin typeface="source-serif-pro"/>
              </a:rPr>
              <a:t>members</a:t>
            </a:r>
            <a:r>
              <a:rPr lang="en-GB" sz="2000" dirty="0">
                <a:solidFill>
                  <a:srgbClr val="242424"/>
                </a:solidFill>
                <a:latin typeface="source-serif-pro"/>
              </a:rPr>
              <a:t> and </a:t>
            </a:r>
            <a:r>
              <a:rPr lang="en-GB" sz="2000" dirty="0">
                <a:solidFill>
                  <a:schemeClr val="accent1"/>
                </a:solidFill>
                <a:latin typeface="source-serif-pro"/>
              </a:rPr>
              <a:t>casual users</a:t>
            </a:r>
            <a:r>
              <a:rPr lang="en-GB" sz="2000" dirty="0">
                <a:solidFill>
                  <a:srgbClr val="242424"/>
                </a:solidFill>
                <a:latin typeface="source-serif-pro"/>
              </a:rPr>
              <a:t>. For the Casual members, the most popular places are mostly aquariums and Parks which means they use the bikes for recreational purposes.</a:t>
            </a:r>
          </a:p>
        </p:txBody>
      </p:sp>
    </p:spTree>
    <p:extLst>
      <p:ext uri="{BB962C8B-B14F-4D97-AF65-F5344CB8AC3E}">
        <p14:creationId xmlns:p14="http://schemas.microsoft.com/office/powerpoint/2010/main" val="163250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Share:</a:t>
            </a:r>
            <a:endParaRPr lang="en-PH" dirty="0"/>
          </a:p>
        </p:txBody>
      </p:sp>
      <p:sp>
        <p:nvSpPr>
          <p:cNvPr id="4" name="Content Placeholder 2">
            <a:extLst>
              <a:ext uri="{FF2B5EF4-FFF2-40B4-BE49-F238E27FC236}">
                <a16:creationId xmlns:a16="http://schemas.microsoft.com/office/drawing/2014/main" id="{9AB542A6-87FC-0C6B-EE35-69126BD1C731}"/>
              </a:ext>
            </a:extLst>
          </p:cNvPr>
          <p:cNvSpPr txBox="1">
            <a:spLocks/>
          </p:cNvSpPr>
          <p:nvPr/>
        </p:nvSpPr>
        <p:spPr>
          <a:xfrm>
            <a:off x="838200" y="1666940"/>
            <a:ext cx="10515600" cy="1690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	In this phase, I will share my insight using graphs to make it easier to understand the analysis. First, we will check how many rides are members and casual users to see how many percent we need to push depending on their goal.</a:t>
            </a:r>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accent3"/>
              </a:solidFill>
              <a:latin typeface="source-serif-pro"/>
            </a:endParaRPr>
          </a:p>
        </p:txBody>
      </p:sp>
      <p:pic>
        <p:nvPicPr>
          <p:cNvPr id="5" name="Picture 4" descr="A pie chart with a blue and orange circle with Crust in the background&#10;&#10;Description automatically generated">
            <a:extLst>
              <a:ext uri="{FF2B5EF4-FFF2-40B4-BE49-F238E27FC236}">
                <a16:creationId xmlns:a16="http://schemas.microsoft.com/office/drawing/2014/main" id="{3D0C4A02-33E9-3A19-2311-628247438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985" y="2906229"/>
            <a:ext cx="2818816" cy="2347806"/>
          </a:xfrm>
          <a:prstGeom prst="rect">
            <a:avLst/>
          </a:prstGeom>
          <a:ln w="88900" cap="sq" cmpd="thickThin">
            <a:solidFill>
              <a:schemeClr val="accent3"/>
            </a:solidFill>
            <a:prstDash val="solid"/>
            <a:miter lim="800000"/>
          </a:ln>
          <a:effectLst>
            <a:innerShdw blurRad="76200">
              <a:srgbClr val="000000"/>
            </a:innerShdw>
          </a:effectLst>
        </p:spPr>
      </p:pic>
    </p:spTree>
    <p:extLst>
      <p:ext uri="{BB962C8B-B14F-4D97-AF65-F5344CB8AC3E}">
        <p14:creationId xmlns:p14="http://schemas.microsoft.com/office/powerpoint/2010/main" val="144371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Share:</a:t>
            </a:r>
            <a:endParaRPr lang="en-PH" dirty="0"/>
          </a:p>
        </p:txBody>
      </p:sp>
      <p:sp>
        <p:nvSpPr>
          <p:cNvPr id="4" name="Content Placeholder 2">
            <a:extLst>
              <a:ext uri="{FF2B5EF4-FFF2-40B4-BE49-F238E27FC236}">
                <a16:creationId xmlns:a16="http://schemas.microsoft.com/office/drawing/2014/main" id="{9AB542A6-87FC-0C6B-EE35-69126BD1C731}"/>
              </a:ext>
            </a:extLst>
          </p:cNvPr>
          <p:cNvSpPr txBox="1">
            <a:spLocks/>
          </p:cNvSpPr>
          <p:nvPr/>
        </p:nvSpPr>
        <p:spPr>
          <a:xfrm>
            <a:off x="2935401" y="1661913"/>
            <a:ext cx="5596467" cy="3565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	Next, we need to visualize the hourly trend. </a:t>
            </a:r>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accent3"/>
              </a:solidFill>
              <a:latin typeface="source-serif-pro"/>
            </a:endParaRPr>
          </a:p>
        </p:txBody>
      </p:sp>
      <p:pic>
        <p:nvPicPr>
          <p:cNvPr id="6" name="Picture 5" descr="A graph with orange and blue lines&#10;&#10;Description automatically generated">
            <a:extLst>
              <a:ext uri="{FF2B5EF4-FFF2-40B4-BE49-F238E27FC236}">
                <a16:creationId xmlns:a16="http://schemas.microsoft.com/office/drawing/2014/main" id="{4D855C41-486A-C534-17D2-F196687E9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600" y="2129660"/>
            <a:ext cx="7416800" cy="2953969"/>
          </a:xfrm>
          <a:prstGeom prst="rect">
            <a:avLst/>
          </a:prstGeom>
          <a:ln w="88900" cap="sq" cmpd="thickThin">
            <a:solidFill>
              <a:schemeClr val="accent3"/>
            </a:solidFill>
            <a:prstDash val="solid"/>
            <a:miter lim="800000"/>
          </a:ln>
          <a:effectLst>
            <a:innerShdw blurRad="76200">
              <a:srgbClr val="000000"/>
            </a:innerShdw>
          </a:effectLst>
        </p:spPr>
      </p:pic>
      <p:sp>
        <p:nvSpPr>
          <p:cNvPr id="7" name="Content Placeholder 2">
            <a:extLst>
              <a:ext uri="{FF2B5EF4-FFF2-40B4-BE49-F238E27FC236}">
                <a16:creationId xmlns:a16="http://schemas.microsoft.com/office/drawing/2014/main" id="{B31565C5-855E-824D-87EC-36419CA47E61}"/>
              </a:ext>
            </a:extLst>
          </p:cNvPr>
          <p:cNvSpPr txBox="1">
            <a:spLocks/>
          </p:cNvSpPr>
          <p:nvPr/>
        </p:nvSpPr>
        <p:spPr>
          <a:xfrm>
            <a:off x="2201334" y="5279766"/>
            <a:ext cx="7865533" cy="13626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	On the </a:t>
            </a:r>
            <a:r>
              <a:rPr lang="en-GB" sz="2000" dirty="0">
                <a:solidFill>
                  <a:schemeClr val="accent2"/>
                </a:solidFill>
                <a:latin typeface="source-serif-pro"/>
              </a:rPr>
              <a:t>member</a:t>
            </a:r>
            <a:r>
              <a:rPr lang="en-GB" sz="2000" dirty="0">
                <a:solidFill>
                  <a:srgbClr val="242424"/>
                </a:solidFill>
                <a:latin typeface="source-serif-pro"/>
              </a:rPr>
              <a:t> side, there are two spikes which are at 8 am and 5  pm which means the members use the bikes for their daily commute to work or class. On the </a:t>
            </a:r>
            <a:r>
              <a:rPr lang="en-GB" sz="2000" dirty="0">
                <a:solidFill>
                  <a:schemeClr val="accent1"/>
                </a:solidFill>
                <a:latin typeface="source-serif-pro"/>
              </a:rPr>
              <a:t>casual user’s </a:t>
            </a:r>
            <a:r>
              <a:rPr lang="en-GB" sz="2000" dirty="0">
                <a:solidFill>
                  <a:srgbClr val="242424"/>
                </a:solidFill>
                <a:latin typeface="source-serif-pro"/>
              </a:rPr>
              <a:t>side, they mostly ride in the afternoon. In the next slide, we will gain more insights into how casual users use the bike.</a:t>
            </a:r>
          </a:p>
        </p:txBody>
      </p:sp>
    </p:spTree>
    <p:extLst>
      <p:ext uri="{BB962C8B-B14F-4D97-AF65-F5344CB8AC3E}">
        <p14:creationId xmlns:p14="http://schemas.microsoft.com/office/powerpoint/2010/main" val="269023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Share:</a:t>
            </a:r>
            <a:endParaRPr lang="en-PH" dirty="0"/>
          </a:p>
        </p:txBody>
      </p:sp>
      <p:sp>
        <p:nvSpPr>
          <p:cNvPr id="4" name="Content Placeholder 2">
            <a:extLst>
              <a:ext uri="{FF2B5EF4-FFF2-40B4-BE49-F238E27FC236}">
                <a16:creationId xmlns:a16="http://schemas.microsoft.com/office/drawing/2014/main" id="{9AB542A6-87FC-0C6B-EE35-69126BD1C731}"/>
              </a:ext>
            </a:extLst>
          </p:cNvPr>
          <p:cNvSpPr txBox="1">
            <a:spLocks/>
          </p:cNvSpPr>
          <p:nvPr/>
        </p:nvSpPr>
        <p:spPr>
          <a:xfrm>
            <a:off x="838200" y="1666940"/>
            <a:ext cx="10515600" cy="1690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	</a:t>
            </a:r>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accent3"/>
              </a:solidFill>
              <a:latin typeface="source-serif-pro"/>
            </a:endParaRPr>
          </a:p>
        </p:txBody>
      </p:sp>
      <p:pic>
        <p:nvPicPr>
          <p:cNvPr id="10" name="Picture 9" descr="A graph of a graph with numbers and a line&#10;&#10;Description automatically generated with medium confidence">
            <a:extLst>
              <a:ext uri="{FF2B5EF4-FFF2-40B4-BE49-F238E27FC236}">
                <a16:creationId xmlns:a16="http://schemas.microsoft.com/office/drawing/2014/main" id="{6E31AB48-8FBB-EEE9-5B92-49354523C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884" y="1840210"/>
            <a:ext cx="7171196" cy="2863779"/>
          </a:xfrm>
          <a:prstGeom prst="rect">
            <a:avLst/>
          </a:prstGeom>
          <a:ln w="88900" cap="sq" cmpd="thickThin">
            <a:solidFill>
              <a:schemeClr val="accent3"/>
            </a:solidFill>
            <a:prstDash val="solid"/>
            <a:miter lim="800000"/>
          </a:ln>
          <a:effectLst>
            <a:innerShdw blurRad="76200">
              <a:srgbClr val="000000"/>
            </a:innerShdw>
          </a:effectLst>
        </p:spPr>
      </p:pic>
      <p:sp>
        <p:nvSpPr>
          <p:cNvPr id="11" name="Content Placeholder 2">
            <a:extLst>
              <a:ext uri="{FF2B5EF4-FFF2-40B4-BE49-F238E27FC236}">
                <a16:creationId xmlns:a16="http://schemas.microsoft.com/office/drawing/2014/main" id="{2B754744-7454-2A7F-206A-443495CB60D0}"/>
              </a:ext>
            </a:extLst>
          </p:cNvPr>
          <p:cNvSpPr txBox="1">
            <a:spLocks/>
          </p:cNvSpPr>
          <p:nvPr/>
        </p:nvSpPr>
        <p:spPr>
          <a:xfrm>
            <a:off x="2006600" y="5008065"/>
            <a:ext cx="8178800" cy="13626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Based on the graph it adds to the evidence that </a:t>
            </a:r>
            <a:r>
              <a:rPr lang="en-GB" sz="2000" dirty="0">
                <a:solidFill>
                  <a:schemeClr val="accent2"/>
                </a:solidFill>
                <a:latin typeface="source-serif-pro"/>
              </a:rPr>
              <a:t>members</a:t>
            </a:r>
            <a:r>
              <a:rPr lang="en-GB" sz="2000" dirty="0">
                <a:solidFill>
                  <a:srgbClr val="242424"/>
                </a:solidFill>
                <a:latin typeface="source-serif-pro"/>
              </a:rPr>
              <a:t> use the bike for work or class and on the </a:t>
            </a:r>
            <a:r>
              <a:rPr lang="en-GB" sz="2000" dirty="0">
                <a:solidFill>
                  <a:schemeClr val="accent1"/>
                </a:solidFill>
                <a:latin typeface="source-serif-pro"/>
              </a:rPr>
              <a:t>casual user </a:t>
            </a:r>
            <a:r>
              <a:rPr lang="en-GB" sz="2000" dirty="0">
                <a:solidFill>
                  <a:srgbClr val="242424"/>
                </a:solidFill>
                <a:latin typeface="source-serif-pro"/>
              </a:rPr>
              <a:t>side they mostly use it on the weekend for recreational purposes.</a:t>
            </a:r>
          </a:p>
        </p:txBody>
      </p:sp>
    </p:spTree>
    <p:extLst>
      <p:ext uri="{BB962C8B-B14F-4D97-AF65-F5344CB8AC3E}">
        <p14:creationId xmlns:p14="http://schemas.microsoft.com/office/powerpoint/2010/main" val="327595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Share:</a:t>
            </a:r>
            <a:endParaRPr lang="en-PH" dirty="0"/>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accent3"/>
              </a:solidFill>
              <a:latin typeface="source-serif-pro"/>
            </a:endParaRPr>
          </a:p>
        </p:txBody>
      </p:sp>
      <p:sp>
        <p:nvSpPr>
          <p:cNvPr id="3" name="Content Placeholder 2">
            <a:extLst>
              <a:ext uri="{FF2B5EF4-FFF2-40B4-BE49-F238E27FC236}">
                <a16:creationId xmlns:a16="http://schemas.microsoft.com/office/drawing/2014/main" id="{DECA75E1-2288-0913-7460-4964D46A813A}"/>
              </a:ext>
            </a:extLst>
          </p:cNvPr>
          <p:cNvSpPr txBox="1">
            <a:spLocks/>
          </p:cNvSpPr>
          <p:nvPr/>
        </p:nvSpPr>
        <p:spPr>
          <a:xfrm>
            <a:off x="2742370" y="1651307"/>
            <a:ext cx="5596467" cy="3565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	Next, we need to visualize the yearly trend. </a:t>
            </a:r>
          </a:p>
        </p:txBody>
      </p:sp>
      <p:pic>
        <p:nvPicPr>
          <p:cNvPr id="7" name="Picture 6" descr="A graph of a graph&#10;&#10;Description automatically generated with medium confidence">
            <a:extLst>
              <a:ext uri="{FF2B5EF4-FFF2-40B4-BE49-F238E27FC236}">
                <a16:creationId xmlns:a16="http://schemas.microsoft.com/office/drawing/2014/main" id="{81BA0902-DD94-68D7-30E2-60B9FE3FF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491" y="2141275"/>
            <a:ext cx="7517423" cy="2432239"/>
          </a:xfrm>
          <a:prstGeom prst="rect">
            <a:avLst/>
          </a:prstGeom>
          <a:ln w="88900" cap="sq" cmpd="thickThin">
            <a:solidFill>
              <a:schemeClr val="accent3"/>
            </a:solidFill>
            <a:prstDash val="solid"/>
            <a:miter lim="800000"/>
          </a:ln>
          <a:effectLst>
            <a:innerShdw blurRad="76200">
              <a:srgbClr val="000000"/>
            </a:innerShdw>
          </a:effectLst>
        </p:spPr>
      </p:pic>
      <p:sp>
        <p:nvSpPr>
          <p:cNvPr id="8" name="Content Placeholder 2">
            <a:extLst>
              <a:ext uri="{FF2B5EF4-FFF2-40B4-BE49-F238E27FC236}">
                <a16:creationId xmlns:a16="http://schemas.microsoft.com/office/drawing/2014/main" id="{74B52441-807D-83D9-B2F8-0A2C4E4D0AB9}"/>
              </a:ext>
            </a:extLst>
          </p:cNvPr>
          <p:cNvSpPr txBox="1">
            <a:spLocks/>
          </p:cNvSpPr>
          <p:nvPr/>
        </p:nvSpPr>
        <p:spPr>
          <a:xfrm>
            <a:off x="2337289" y="4799300"/>
            <a:ext cx="7517422" cy="12120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The number of riders starts to rise in the summer and peaks in autumn. We can use this information by making an event or discounts on months that have high users.</a:t>
            </a:r>
          </a:p>
        </p:txBody>
      </p:sp>
    </p:spTree>
    <p:extLst>
      <p:ext uri="{BB962C8B-B14F-4D97-AF65-F5344CB8AC3E}">
        <p14:creationId xmlns:p14="http://schemas.microsoft.com/office/powerpoint/2010/main" val="382745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Share:</a:t>
            </a:r>
            <a:endParaRPr lang="en-PH" dirty="0"/>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accent3"/>
              </a:solidFill>
              <a:latin typeface="source-serif-pro"/>
            </a:endParaRPr>
          </a:p>
        </p:txBody>
      </p:sp>
      <p:sp>
        <p:nvSpPr>
          <p:cNvPr id="8" name="Content Placeholder 2">
            <a:extLst>
              <a:ext uri="{FF2B5EF4-FFF2-40B4-BE49-F238E27FC236}">
                <a16:creationId xmlns:a16="http://schemas.microsoft.com/office/drawing/2014/main" id="{74B52441-807D-83D9-B2F8-0A2C4E4D0AB9}"/>
              </a:ext>
            </a:extLst>
          </p:cNvPr>
          <p:cNvSpPr txBox="1">
            <a:spLocks/>
          </p:cNvSpPr>
          <p:nvPr/>
        </p:nvSpPr>
        <p:spPr>
          <a:xfrm>
            <a:off x="2698578" y="5023308"/>
            <a:ext cx="6794843" cy="957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rgbClr val="242424"/>
                </a:solidFill>
                <a:latin typeface="source-serif-pro"/>
              </a:rPr>
              <a:t>As the graph shows both the member and the casual user prefer the classic bike over the electric bike  </a:t>
            </a:r>
          </a:p>
        </p:txBody>
      </p:sp>
      <p:pic>
        <p:nvPicPr>
          <p:cNvPr id="5" name="Picture 4" descr="A screenshot of a video game&#10;&#10;Description automatically generated">
            <a:extLst>
              <a:ext uri="{FF2B5EF4-FFF2-40B4-BE49-F238E27FC236}">
                <a16:creationId xmlns:a16="http://schemas.microsoft.com/office/drawing/2014/main" id="{4A66E4F6-8425-1DD1-1415-52A531146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864" y="1834692"/>
            <a:ext cx="7150270" cy="2909646"/>
          </a:xfrm>
          <a:prstGeom prst="rect">
            <a:avLst/>
          </a:prstGeom>
          <a:ln w="88900" cap="sq" cmpd="thickThin">
            <a:solidFill>
              <a:schemeClr val="accent3"/>
            </a:solidFill>
            <a:prstDash val="solid"/>
            <a:miter lim="800000"/>
          </a:ln>
          <a:effectLst>
            <a:innerShdw blurRad="76200">
              <a:srgbClr val="000000"/>
            </a:innerShdw>
          </a:effectLst>
        </p:spPr>
      </p:pic>
    </p:spTree>
    <p:extLst>
      <p:ext uri="{BB962C8B-B14F-4D97-AF65-F5344CB8AC3E}">
        <p14:creationId xmlns:p14="http://schemas.microsoft.com/office/powerpoint/2010/main" val="395943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Share:</a:t>
            </a:r>
            <a:endParaRPr lang="en-PH" dirty="0"/>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accent3"/>
              </a:solidFill>
              <a:latin typeface="source-serif-pro"/>
            </a:endParaRPr>
          </a:p>
        </p:txBody>
      </p:sp>
      <p:sp>
        <p:nvSpPr>
          <p:cNvPr id="8" name="Content Placeholder 2">
            <a:extLst>
              <a:ext uri="{FF2B5EF4-FFF2-40B4-BE49-F238E27FC236}">
                <a16:creationId xmlns:a16="http://schemas.microsoft.com/office/drawing/2014/main" id="{74B52441-807D-83D9-B2F8-0A2C4E4D0AB9}"/>
              </a:ext>
            </a:extLst>
          </p:cNvPr>
          <p:cNvSpPr txBox="1">
            <a:spLocks/>
          </p:cNvSpPr>
          <p:nvPr/>
        </p:nvSpPr>
        <p:spPr>
          <a:xfrm>
            <a:off x="641726" y="4727073"/>
            <a:ext cx="4462821" cy="957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The popular stations for members are mostly  in route to working areas</a:t>
            </a:r>
          </a:p>
        </p:txBody>
      </p:sp>
      <p:pic>
        <p:nvPicPr>
          <p:cNvPr id="4" name="Picture 3" descr="A graph of numbers and a number&#10;&#10;Description automatically generated with medium confidence">
            <a:extLst>
              <a:ext uri="{FF2B5EF4-FFF2-40B4-BE49-F238E27FC236}">
                <a16:creationId xmlns:a16="http://schemas.microsoft.com/office/drawing/2014/main" id="{19CCF3A1-D328-E940-34D0-A10E2685D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979" y="1809287"/>
            <a:ext cx="4462821" cy="2463518"/>
          </a:xfrm>
          <a:prstGeom prst="rect">
            <a:avLst/>
          </a:prstGeom>
          <a:ln w="88900" cap="sq" cmpd="thickThin">
            <a:solidFill>
              <a:schemeClr val="accent3"/>
            </a:solidFill>
            <a:prstDash val="solid"/>
            <a:miter lim="800000"/>
          </a:ln>
          <a:effectLst>
            <a:innerShdw blurRad="76200">
              <a:srgbClr val="000000"/>
            </a:innerShdw>
          </a:effectLst>
        </p:spPr>
      </p:pic>
      <p:pic>
        <p:nvPicPr>
          <p:cNvPr id="7" name="Picture 6" descr="A graph of numbers and a number of people&#10;&#10;Description automatically generated with medium confidence">
            <a:extLst>
              <a:ext uri="{FF2B5EF4-FFF2-40B4-BE49-F238E27FC236}">
                <a16:creationId xmlns:a16="http://schemas.microsoft.com/office/drawing/2014/main" id="{4DBED4D1-342B-C134-7B5B-20BA03A29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81" y="1840210"/>
            <a:ext cx="4522941" cy="2496705"/>
          </a:xfrm>
          <a:prstGeom prst="rect">
            <a:avLst/>
          </a:prstGeom>
          <a:ln w="88900" cap="sq" cmpd="thickThin">
            <a:solidFill>
              <a:schemeClr val="accent3"/>
            </a:solidFill>
            <a:prstDash val="solid"/>
            <a:miter lim="800000"/>
          </a:ln>
          <a:effectLst>
            <a:innerShdw blurRad="76200">
              <a:srgbClr val="000000"/>
            </a:innerShdw>
          </a:effectLst>
        </p:spPr>
      </p:pic>
      <p:sp>
        <p:nvSpPr>
          <p:cNvPr id="10" name="Content Placeholder 2">
            <a:extLst>
              <a:ext uri="{FF2B5EF4-FFF2-40B4-BE49-F238E27FC236}">
                <a16:creationId xmlns:a16="http://schemas.microsoft.com/office/drawing/2014/main" id="{CC32838E-33FB-8103-F214-30D4E875D36F}"/>
              </a:ext>
            </a:extLst>
          </p:cNvPr>
          <p:cNvSpPr txBox="1">
            <a:spLocks/>
          </p:cNvSpPr>
          <p:nvPr/>
        </p:nvSpPr>
        <p:spPr>
          <a:xfrm>
            <a:off x="6890979" y="4727073"/>
            <a:ext cx="4462821" cy="957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The popular stations for casual users are mostly parks aquariums and other places  that are for recreation.</a:t>
            </a:r>
          </a:p>
        </p:txBody>
      </p:sp>
    </p:spTree>
    <p:extLst>
      <p:ext uri="{BB962C8B-B14F-4D97-AF65-F5344CB8AC3E}">
        <p14:creationId xmlns:p14="http://schemas.microsoft.com/office/powerpoint/2010/main" val="269889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Act:</a:t>
            </a:r>
            <a:endParaRPr lang="en-PH" dirty="0"/>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accent3"/>
              </a:solidFill>
              <a:latin typeface="source-serif-pro"/>
            </a:endParaRPr>
          </a:p>
        </p:txBody>
      </p:sp>
      <p:sp>
        <p:nvSpPr>
          <p:cNvPr id="8" name="Content Placeholder 2">
            <a:extLst>
              <a:ext uri="{FF2B5EF4-FFF2-40B4-BE49-F238E27FC236}">
                <a16:creationId xmlns:a16="http://schemas.microsoft.com/office/drawing/2014/main" id="{74B52441-807D-83D9-B2F8-0A2C4E4D0AB9}"/>
              </a:ext>
            </a:extLst>
          </p:cNvPr>
          <p:cNvSpPr txBox="1">
            <a:spLocks/>
          </p:cNvSpPr>
          <p:nvPr/>
        </p:nvSpPr>
        <p:spPr>
          <a:xfrm>
            <a:off x="838200" y="1216693"/>
            <a:ext cx="1854200" cy="3297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242424"/>
                </a:solidFill>
                <a:latin typeface="source-serif-pro"/>
              </a:rPr>
              <a:t>Key Takeaways:</a:t>
            </a:r>
          </a:p>
        </p:txBody>
      </p:sp>
      <p:sp>
        <p:nvSpPr>
          <p:cNvPr id="3" name="Content Placeholder 2">
            <a:extLst>
              <a:ext uri="{FF2B5EF4-FFF2-40B4-BE49-F238E27FC236}">
                <a16:creationId xmlns:a16="http://schemas.microsoft.com/office/drawing/2014/main" id="{401A9969-44F0-D89F-7849-92D68700C8F7}"/>
              </a:ext>
            </a:extLst>
          </p:cNvPr>
          <p:cNvSpPr txBox="1">
            <a:spLocks/>
          </p:cNvSpPr>
          <p:nvPr/>
        </p:nvSpPr>
        <p:spPr>
          <a:xfrm>
            <a:off x="760260" y="1763739"/>
            <a:ext cx="10745940" cy="4095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solidFill>
                  <a:srgbClr val="242424"/>
                </a:solidFill>
                <a:latin typeface="source-serif-pro"/>
              </a:rPr>
              <a:t>Members  often use the bike during the weekdays while casual users use the bikes during the weekend</a:t>
            </a:r>
          </a:p>
          <a:p>
            <a:r>
              <a:rPr lang="en-GB" sz="2400" dirty="0">
                <a:solidFill>
                  <a:srgbClr val="242424"/>
                </a:solidFill>
                <a:latin typeface="source-serif-pro"/>
              </a:rPr>
              <a:t>Members often use the bike for work while casual user use them for recreational purposes</a:t>
            </a:r>
          </a:p>
          <a:p>
            <a:r>
              <a:rPr lang="en-GB" sz="2400" dirty="0">
                <a:solidFill>
                  <a:srgbClr val="242424"/>
                </a:solidFill>
                <a:latin typeface="source-serif-pro"/>
              </a:rPr>
              <a:t>Both user prefers classic bikes rather than electric bikes</a:t>
            </a:r>
          </a:p>
          <a:p>
            <a:r>
              <a:rPr lang="en-GB" sz="2400" dirty="0">
                <a:solidFill>
                  <a:srgbClr val="242424"/>
                </a:solidFill>
                <a:latin typeface="source-serif-pro"/>
              </a:rPr>
              <a:t>More people rent bikes in summer and autumn</a:t>
            </a:r>
          </a:p>
          <a:p>
            <a:r>
              <a:rPr lang="en-GB" sz="2400" dirty="0">
                <a:solidFill>
                  <a:srgbClr val="242424"/>
                </a:solidFill>
                <a:latin typeface="source-serif-pro"/>
              </a:rPr>
              <a:t>Casual user have more average ride length than the members</a:t>
            </a:r>
          </a:p>
          <a:p>
            <a:endParaRPr lang="en-GB" sz="2000" dirty="0">
              <a:solidFill>
                <a:srgbClr val="242424"/>
              </a:solidFill>
              <a:latin typeface="source-serif-pro"/>
            </a:endParaRPr>
          </a:p>
          <a:p>
            <a:endParaRPr lang="en-GB" sz="2000" dirty="0">
              <a:solidFill>
                <a:srgbClr val="242424"/>
              </a:solidFill>
              <a:latin typeface="source-serif-pro"/>
            </a:endParaRPr>
          </a:p>
          <a:p>
            <a:endParaRPr lang="en-GB" sz="2000" dirty="0">
              <a:solidFill>
                <a:srgbClr val="242424"/>
              </a:solidFill>
              <a:latin typeface="source-serif-pro"/>
            </a:endParaRPr>
          </a:p>
        </p:txBody>
      </p:sp>
    </p:spTree>
    <p:extLst>
      <p:ext uri="{BB962C8B-B14F-4D97-AF65-F5344CB8AC3E}">
        <p14:creationId xmlns:p14="http://schemas.microsoft.com/office/powerpoint/2010/main" val="117612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Act:</a:t>
            </a:r>
            <a:endParaRPr lang="en-PH" dirty="0"/>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accent3"/>
              </a:solidFill>
              <a:latin typeface="source-serif-pro"/>
            </a:endParaRPr>
          </a:p>
        </p:txBody>
      </p:sp>
      <p:sp>
        <p:nvSpPr>
          <p:cNvPr id="8" name="Content Placeholder 2">
            <a:extLst>
              <a:ext uri="{FF2B5EF4-FFF2-40B4-BE49-F238E27FC236}">
                <a16:creationId xmlns:a16="http://schemas.microsoft.com/office/drawing/2014/main" id="{74B52441-807D-83D9-B2F8-0A2C4E4D0AB9}"/>
              </a:ext>
            </a:extLst>
          </p:cNvPr>
          <p:cNvSpPr txBox="1">
            <a:spLocks/>
          </p:cNvSpPr>
          <p:nvPr/>
        </p:nvSpPr>
        <p:spPr>
          <a:xfrm>
            <a:off x="838200" y="1216693"/>
            <a:ext cx="1854200" cy="3297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242424"/>
                </a:solidFill>
                <a:latin typeface="source-serif-pro"/>
              </a:rPr>
              <a:t>Recommendations:</a:t>
            </a:r>
          </a:p>
        </p:txBody>
      </p:sp>
      <p:sp>
        <p:nvSpPr>
          <p:cNvPr id="3" name="Content Placeholder 2">
            <a:extLst>
              <a:ext uri="{FF2B5EF4-FFF2-40B4-BE49-F238E27FC236}">
                <a16:creationId xmlns:a16="http://schemas.microsoft.com/office/drawing/2014/main" id="{401A9969-44F0-D89F-7849-92D68700C8F7}"/>
              </a:ext>
            </a:extLst>
          </p:cNvPr>
          <p:cNvSpPr txBox="1">
            <a:spLocks/>
          </p:cNvSpPr>
          <p:nvPr/>
        </p:nvSpPr>
        <p:spPr>
          <a:xfrm>
            <a:off x="760259" y="1763739"/>
            <a:ext cx="11093073" cy="4095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arenR"/>
            </a:pPr>
            <a:r>
              <a:rPr lang="en-GB" sz="2000" dirty="0">
                <a:solidFill>
                  <a:srgbClr val="242424"/>
                </a:solidFill>
                <a:latin typeface="source-serif-pro"/>
              </a:rPr>
              <a:t>Create a membership that categorizes riders into two groups: the business riders(use bikes for work and school) and the leisure riders(use bikes for recreational purposes). </a:t>
            </a:r>
          </a:p>
          <a:p>
            <a:pPr marL="457200" indent="-457200">
              <a:buFont typeface="+mj-lt"/>
              <a:buAutoNum type="arabicParenR"/>
            </a:pPr>
            <a:r>
              <a:rPr lang="en-GB" sz="2000" dirty="0">
                <a:solidFill>
                  <a:srgbClr val="242424"/>
                </a:solidFill>
                <a:latin typeface="source-serif-pro"/>
              </a:rPr>
              <a:t>Make sure there are enough bikes on weekends for the leisure riders, especially in parks, aquariums, and other recreational facilities</a:t>
            </a:r>
          </a:p>
          <a:p>
            <a:pPr marL="457200" indent="-457200">
              <a:buFont typeface="+mj-lt"/>
              <a:buAutoNum type="arabicParenR"/>
            </a:pPr>
            <a:r>
              <a:rPr lang="en-GB" sz="2000" dirty="0">
                <a:solidFill>
                  <a:srgbClr val="242424"/>
                </a:solidFill>
                <a:latin typeface="source-serif-pro"/>
              </a:rPr>
              <a:t>Make sure there are enough bikes on the weekdays for the business riders.</a:t>
            </a:r>
          </a:p>
          <a:p>
            <a:pPr marL="457200" indent="-457200">
              <a:buFont typeface="+mj-lt"/>
              <a:buAutoNum type="arabicParenR"/>
            </a:pPr>
            <a:r>
              <a:rPr lang="en-GB" sz="2000" dirty="0">
                <a:solidFill>
                  <a:srgbClr val="242424"/>
                </a:solidFill>
                <a:latin typeface="source-serif-pro"/>
              </a:rPr>
              <a:t>When making advertisements or marketing for Cyclistic bikes, make sure that the classic bikes are the model for the bikes because both the casual and members like them.</a:t>
            </a:r>
          </a:p>
          <a:p>
            <a:pPr marL="457200" indent="-457200">
              <a:buFont typeface="+mj-lt"/>
              <a:buAutoNum type="arabicParenR"/>
            </a:pPr>
            <a:r>
              <a:rPr lang="en-GB" sz="2000" dirty="0">
                <a:solidFill>
                  <a:srgbClr val="242424"/>
                </a:solidFill>
                <a:latin typeface="source-serif-pro"/>
              </a:rPr>
              <a:t>Make sure to up the marketing or make some sort of event in autumn and summer to collaborate with the members and to entice other casual users to subscribe.</a:t>
            </a:r>
          </a:p>
          <a:p>
            <a:pPr marL="457200" indent="-457200">
              <a:buFont typeface="+mj-lt"/>
              <a:buAutoNum type="arabicParenR"/>
            </a:pPr>
            <a:r>
              <a:rPr lang="en-GB" sz="2000" dirty="0">
                <a:solidFill>
                  <a:srgbClr val="242424"/>
                </a:solidFill>
                <a:latin typeface="source-serif-pro"/>
              </a:rPr>
              <a:t>Have some sort of discount or specials when a casual user rent a bike for more than the average time</a:t>
            </a:r>
          </a:p>
          <a:p>
            <a:endParaRPr lang="en-GB" sz="2000" dirty="0">
              <a:solidFill>
                <a:srgbClr val="242424"/>
              </a:solidFill>
              <a:latin typeface="source-serif-pro"/>
            </a:endParaRPr>
          </a:p>
          <a:p>
            <a:endParaRPr lang="en-GB" sz="2000" dirty="0">
              <a:solidFill>
                <a:srgbClr val="242424"/>
              </a:solidFill>
              <a:latin typeface="source-serif-pro"/>
            </a:endParaRPr>
          </a:p>
        </p:txBody>
      </p:sp>
    </p:spTree>
    <p:extLst>
      <p:ext uri="{BB962C8B-B14F-4D97-AF65-F5344CB8AC3E}">
        <p14:creationId xmlns:p14="http://schemas.microsoft.com/office/powerpoint/2010/main" val="120032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423810-6E9B-D738-0637-3A5904FD694A}"/>
              </a:ext>
            </a:extLst>
          </p:cNvPr>
          <p:cNvSpPr>
            <a:spLocks noGrp="1"/>
          </p:cNvSpPr>
          <p:nvPr>
            <p:ph type="title"/>
          </p:nvPr>
        </p:nvSpPr>
        <p:spPr>
          <a:xfrm>
            <a:off x="978599" y="898849"/>
            <a:ext cx="4784796" cy="1330840"/>
          </a:xfrm>
        </p:spPr>
        <p:txBody>
          <a:bodyPr>
            <a:normAutofit/>
          </a:bodyPr>
          <a:lstStyle/>
          <a:p>
            <a:r>
              <a:rPr lang="en-US" dirty="0">
                <a:solidFill>
                  <a:schemeClr val="accent3">
                    <a:lumMod val="75000"/>
                  </a:schemeClr>
                </a:solidFill>
              </a:rPr>
              <a:t>Scenario:</a:t>
            </a:r>
            <a:endParaRPr lang="en-PH" dirty="0">
              <a:solidFill>
                <a:schemeClr val="accent3">
                  <a:lumMod val="75000"/>
                </a:schemeClr>
              </a:solidFill>
            </a:endParaRPr>
          </a:p>
        </p:txBody>
      </p:sp>
      <p:sp>
        <p:nvSpPr>
          <p:cNvPr id="3" name="Content Placeholder 2">
            <a:extLst>
              <a:ext uri="{FF2B5EF4-FFF2-40B4-BE49-F238E27FC236}">
                <a16:creationId xmlns:a16="http://schemas.microsoft.com/office/drawing/2014/main" id="{3C2AFFAA-60DA-D9E9-7F8F-B0A0958C73CE}"/>
              </a:ext>
            </a:extLst>
          </p:cNvPr>
          <p:cNvSpPr>
            <a:spLocks noGrp="1"/>
          </p:cNvSpPr>
          <p:nvPr>
            <p:ph idx="1"/>
          </p:nvPr>
        </p:nvSpPr>
        <p:spPr>
          <a:xfrm>
            <a:off x="953532" y="2339815"/>
            <a:ext cx="5363292" cy="3908585"/>
          </a:xfrm>
        </p:spPr>
        <p:txBody>
          <a:bodyPr>
            <a:normAutofit/>
          </a:bodyPr>
          <a:lstStyle/>
          <a:p>
            <a:pPr marL="0" indent="0">
              <a:buNone/>
            </a:pPr>
            <a:r>
              <a:rPr lang="en-GB" sz="2400" b="0" i="0" dirty="0">
                <a:solidFill>
                  <a:schemeClr val="tx1">
                    <a:lumMod val="85000"/>
                    <a:lumOff val="15000"/>
                  </a:schemeClr>
                </a:solidFill>
                <a:effectLst/>
                <a:latin typeface="source-serif-pro"/>
              </a:rPr>
              <a:t>This analysis is based on the Google Data Analytics Certificate case study. I am assuming the position of a ‘Jr. Data Analyst’s role at </a:t>
            </a:r>
            <a:r>
              <a:rPr lang="en-GB" sz="2400" b="0" i="0" u="sng" dirty="0" err="1">
                <a:solidFill>
                  <a:schemeClr val="tx1">
                    <a:lumMod val="85000"/>
                    <a:lumOff val="15000"/>
                  </a:schemeClr>
                </a:solidFill>
                <a:effectLst/>
                <a:latin typeface="source-serif-pro"/>
              </a:rPr>
              <a:t>Cyclistic</a:t>
            </a:r>
            <a:r>
              <a:rPr lang="en-GB" sz="2400" b="0" i="0" dirty="0">
                <a:solidFill>
                  <a:schemeClr val="tx1">
                    <a:lumMod val="85000"/>
                    <a:lumOff val="15000"/>
                  </a:schemeClr>
                </a:solidFill>
                <a:effectLst/>
                <a:latin typeface="source-serif-pro"/>
              </a:rPr>
              <a:t>, a bike-share company based in Chicago. The analysis aims to understand the behaviours between </a:t>
            </a:r>
            <a:r>
              <a:rPr lang="en-GB" sz="2400" b="0" i="0" u="sng" dirty="0" err="1">
                <a:solidFill>
                  <a:schemeClr val="tx1">
                    <a:lumMod val="85000"/>
                    <a:lumOff val="15000"/>
                  </a:schemeClr>
                </a:solidFill>
                <a:effectLst/>
                <a:latin typeface="source-serif-pro"/>
              </a:rPr>
              <a:t>Cyclistic’s</a:t>
            </a:r>
            <a:r>
              <a:rPr lang="en-GB" sz="2400" b="0" i="0" dirty="0">
                <a:solidFill>
                  <a:schemeClr val="tx1">
                    <a:lumMod val="85000"/>
                    <a:lumOff val="15000"/>
                  </a:schemeClr>
                </a:solidFill>
                <a:effectLst/>
                <a:latin typeface="source-serif-pro"/>
              </a:rPr>
              <a:t> two main users: </a:t>
            </a:r>
            <a:r>
              <a:rPr lang="en-GB" sz="2400" b="1" i="0" dirty="0">
                <a:solidFill>
                  <a:schemeClr val="tx1">
                    <a:lumMod val="85000"/>
                    <a:lumOff val="15000"/>
                  </a:schemeClr>
                </a:solidFill>
                <a:effectLst/>
                <a:latin typeface="source-serif-pro"/>
              </a:rPr>
              <a:t>members</a:t>
            </a:r>
            <a:r>
              <a:rPr lang="en-GB" sz="2400" b="0" i="0" dirty="0">
                <a:solidFill>
                  <a:schemeClr val="tx1">
                    <a:lumMod val="85000"/>
                    <a:lumOff val="15000"/>
                  </a:schemeClr>
                </a:solidFill>
                <a:effectLst/>
                <a:latin typeface="source-serif-pro"/>
              </a:rPr>
              <a:t> and </a:t>
            </a:r>
            <a:r>
              <a:rPr lang="en-GB" sz="2400" b="1" i="0" dirty="0">
                <a:solidFill>
                  <a:schemeClr val="tx1">
                    <a:lumMod val="85000"/>
                    <a:lumOff val="15000"/>
                  </a:schemeClr>
                </a:solidFill>
                <a:effectLst/>
                <a:latin typeface="source-serif-pro"/>
              </a:rPr>
              <a:t>casual users</a:t>
            </a:r>
            <a:endParaRPr lang="en-PH" sz="2400" b="1" dirty="0">
              <a:solidFill>
                <a:schemeClr val="tx1">
                  <a:lumMod val="85000"/>
                  <a:lumOff val="15000"/>
                </a:schemeClr>
              </a:solidFill>
            </a:endParaRPr>
          </a:p>
          <a:p>
            <a:endParaRPr lang="en-PH" sz="2000" dirty="0"/>
          </a:p>
        </p:txBody>
      </p:sp>
      <p:sp>
        <p:nvSpPr>
          <p:cNvPr id="6" name="Title 1">
            <a:extLst>
              <a:ext uri="{FF2B5EF4-FFF2-40B4-BE49-F238E27FC236}">
                <a16:creationId xmlns:a16="http://schemas.microsoft.com/office/drawing/2014/main" id="{4AD8407C-51AF-6B30-6D98-F9D712408D7E}"/>
              </a:ext>
            </a:extLst>
          </p:cNvPr>
          <p:cNvSpPr txBox="1">
            <a:spLocks/>
          </p:cNvSpPr>
          <p:nvPr/>
        </p:nvSpPr>
        <p:spPr>
          <a:xfrm>
            <a:off x="6741994" y="898849"/>
            <a:ext cx="4784796" cy="1330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3">
                    <a:lumMod val="75000"/>
                  </a:schemeClr>
                </a:solidFill>
              </a:rPr>
              <a:t>Tools:</a:t>
            </a:r>
            <a:endParaRPr lang="en-PH" dirty="0">
              <a:solidFill>
                <a:schemeClr val="accent3">
                  <a:lumMod val="75000"/>
                </a:schemeClr>
              </a:solidFill>
            </a:endParaRPr>
          </a:p>
        </p:txBody>
      </p:sp>
      <p:sp>
        <p:nvSpPr>
          <p:cNvPr id="8" name="TextBox 7">
            <a:extLst>
              <a:ext uri="{FF2B5EF4-FFF2-40B4-BE49-F238E27FC236}">
                <a16:creationId xmlns:a16="http://schemas.microsoft.com/office/drawing/2014/main" id="{6BE62176-6B48-AFF7-D84B-7C3C3F692453}"/>
              </a:ext>
            </a:extLst>
          </p:cNvPr>
          <p:cNvSpPr txBox="1"/>
          <p:nvPr/>
        </p:nvSpPr>
        <p:spPr>
          <a:xfrm>
            <a:off x="6539313" y="2339815"/>
            <a:ext cx="5652687" cy="1938992"/>
          </a:xfrm>
          <a:prstGeom prst="rect">
            <a:avLst/>
          </a:prstGeom>
          <a:noFill/>
        </p:spPr>
        <p:txBody>
          <a:bodyPr wrap="square">
            <a:spAutoFit/>
          </a:bodyPr>
          <a:lstStyle/>
          <a:p>
            <a:pPr marL="0" indent="0">
              <a:buNone/>
            </a:pPr>
            <a:r>
              <a:rPr lang="en-GB" sz="2400" b="0" i="0" dirty="0">
                <a:solidFill>
                  <a:schemeClr val="tx1">
                    <a:lumMod val="85000"/>
                    <a:lumOff val="15000"/>
                  </a:schemeClr>
                </a:solidFill>
                <a:effectLst/>
                <a:latin typeface="source-serif-pro"/>
              </a:rPr>
              <a:t>I will be using Microsof</a:t>
            </a:r>
            <a:r>
              <a:rPr lang="en-GB" sz="2400" dirty="0">
                <a:solidFill>
                  <a:schemeClr val="tx1">
                    <a:lumMod val="85000"/>
                    <a:lumOff val="15000"/>
                  </a:schemeClr>
                </a:solidFill>
                <a:latin typeface="source-serif-pro"/>
              </a:rPr>
              <a:t>t Excel to clean and analyse the Data. I  will be following</a:t>
            </a:r>
            <a:r>
              <a:rPr lang="en-GB" sz="2400" b="0" i="0" dirty="0">
                <a:solidFill>
                  <a:srgbClr val="242424"/>
                </a:solidFill>
                <a:effectLst/>
                <a:latin typeface="source-serif-pro"/>
              </a:rPr>
              <a:t> Google’s six-step process of processing data: ask, prepare, clean and process, analyse, share, and act.</a:t>
            </a:r>
            <a:endParaRPr lang="en-PH" sz="2400" b="1" dirty="0">
              <a:solidFill>
                <a:schemeClr val="tx1">
                  <a:lumMod val="85000"/>
                  <a:lumOff val="15000"/>
                </a:schemeClr>
              </a:solidFill>
            </a:endParaRPr>
          </a:p>
        </p:txBody>
      </p:sp>
    </p:spTree>
    <p:extLst>
      <p:ext uri="{BB962C8B-B14F-4D97-AF65-F5344CB8AC3E}">
        <p14:creationId xmlns:p14="http://schemas.microsoft.com/office/powerpoint/2010/main" val="235839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F23924-F662-A971-960B-F03C11A44280}"/>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4" name="Title 1">
            <a:extLst>
              <a:ext uri="{FF2B5EF4-FFF2-40B4-BE49-F238E27FC236}">
                <a16:creationId xmlns:a16="http://schemas.microsoft.com/office/drawing/2014/main" id="{78BC292B-CEFE-07BF-3495-87F62A01B3A8}"/>
              </a:ext>
            </a:extLst>
          </p:cNvPr>
          <p:cNvSpPr>
            <a:spLocks noGrp="1"/>
          </p:cNvSpPr>
          <p:nvPr>
            <p:ph type="title"/>
          </p:nvPr>
        </p:nvSpPr>
        <p:spPr>
          <a:xfrm>
            <a:off x="749998" y="215603"/>
            <a:ext cx="4784796" cy="1330840"/>
          </a:xfrm>
        </p:spPr>
        <p:txBody>
          <a:bodyPr>
            <a:normAutofit/>
          </a:bodyPr>
          <a:lstStyle/>
          <a:p>
            <a:r>
              <a:rPr lang="en-US" dirty="0">
                <a:solidFill>
                  <a:schemeClr val="accent3">
                    <a:lumMod val="75000"/>
                  </a:schemeClr>
                </a:solidFill>
              </a:rPr>
              <a:t>Ask:</a:t>
            </a:r>
            <a:endParaRPr lang="en-PH" dirty="0">
              <a:solidFill>
                <a:schemeClr val="accent3">
                  <a:lumMod val="75000"/>
                </a:schemeClr>
              </a:solidFill>
            </a:endParaRPr>
          </a:p>
        </p:txBody>
      </p:sp>
      <p:sp>
        <p:nvSpPr>
          <p:cNvPr id="5" name="Content Placeholder 2">
            <a:extLst>
              <a:ext uri="{FF2B5EF4-FFF2-40B4-BE49-F238E27FC236}">
                <a16:creationId xmlns:a16="http://schemas.microsoft.com/office/drawing/2014/main" id="{2FE576B4-79E7-844E-E50F-6A40EA812AC3}"/>
              </a:ext>
            </a:extLst>
          </p:cNvPr>
          <p:cNvSpPr>
            <a:spLocks noGrp="1"/>
          </p:cNvSpPr>
          <p:nvPr>
            <p:ph idx="1"/>
          </p:nvPr>
        </p:nvSpPr>
        <p:spPr>
          <a:xfrm>
            <a:off x="749998" y="1958757"/>
            <a:ext cx="10104269" cy="2172976"/>
          </a:xfrm>
        </p:spPr>
        <p:txBody>
          <a:bodyPr>
            <a:noAutofit/>
          </a:bodyPr>
          <a:lstStyle/>
          <a:p>
            <a:pPr marL="0" indent="0">
              <a:buNone/>
            </a:pPr>
            <a:r>
              <a:rPr lang="en-US" sz="2400" dirty="0"/>
              <a:t>In this phase, we must put importance on what are the major questions that will help and drive our analysis further. Given that the companies’ membership has been stagnant for quite a while there are clear indications that the casual riders are doing something differently. So, the question is “</a:t>
            </a:r>
            <a:r>
              <a:rPr lang="en-US" sz="2400" b="1" dirty="0"/>
              <a:t>How do annual members and casual riders use Cyclistic bikes differently?”</a:t>
            </a:r>
            <a:endParaRPr lang="en-PH" sz="2400" b="1" dirty="0"/>
          </a:p>
        </p:txBody>
      </p:sp>
    </p:spTree>
    <p:extLst>
      <p:ext uri="{BB962C8B-B14F-4D97-AF65-F5344CB8AC3E}">
        <p14:creationId xmlns:p14="http://schemas.microsoft.com/office/powerpoint/2010/main" val="297649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6CE1A4-284A-ACC6-7981-E0BB63ED532B}"/>
              </a:ext>
            </a:extLst>
          </p:cNvPr>
          <p:cNvSpPr/>
          <p:nvPr/>
        </p:nvSpPr>
        <p:spPr>
          <a:xfrm>
            <a:off x="0" y="222425"/>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F9DD95F7-E391-B534-D287-7D1A487F3A4B}"/>
              </a:ext>
            </a:extLst>
          </p:cNvPr>
          <p:cNvSpPr>
            <a:spLocks noGrp="1"/>
          </p:cNvSpPr>
          <p:nvPr>
            <p:ph type="title"/>
          </p:nvPr>
        </p:nvSpPr>
        <p:spPr>
          <a:xfrm>
            <a:off x="838200" y="136751"/>
            <a:ext cx="10515600" cy="1325563"/>
          </a:xfrm>
        </p:spPr>
        <p:txBody>
          <a:bodyPr/>
          <a:lstStyle/>
          <a:p>
            <a:r>
              <a:rPr lang="en-US" dirty="0">
                <a:solidFill>
                  <a:schemeClr val="accent3">
                    <a:lumMod val="75000"/>
                  </a:schemeClr>
                </a:solidFill>
              </a:rPr>
              <a:t>Prepare:</a:t>
            </a:r>
            <a:endParaRPr lang="en-PH" dirty="0"/>
          </a:p>
        </p:txBody>
      </p:sp>
      <p:sp>
        <p:nvSpPr>
          <p:cNvPr id="3" name="Content Placeholder 2">
            <a:extLst>
              <a:ext uri="{FF2B5EF4-FFF2-40B4-BE49-F238E27FC236}">
                <a16:creationId xmlns:a16="http://schemas.microsoft.com/office/drawing/2014/main" id="{53EFFBC1-D926-F1CA-5AE8-854601F62745}"/>
              </a:ext>
            </a:extLst>
          </p:cNvPr>
          <p:cNvSpPr>
            <a:spLocks noGrp="1"/>
          </p:cNvSpPr>
          <p:nvPr>
            <p:ph idx="1"/>
          </p:nvPr>
        </p:nvSpPr>
        <p:spPr>
          <a:xfrm>
            <a:off x="838200" y="1638939"/>
            <a:ext cx="10515600" cy="936485"/>
          </a:xfrm>
        </p:spPr>
        <p:txBody>
          <a:bodyPr>
            <a:normAutofit/>
          </a:bodyPr>
          <a:lstStyle/>
          <a:p>
            <a:pPr marL="0" indent="0">
              <a:buNone/>
            </a:pPr>
            <a:r>
              <a:rPr lang="en-US" sz="2000" dirty="0"/>
              <a:t>First, the data for this analysis can be collected </a:t>
            </a:r>
            <a:r>
              <a:rPr lang="en-US" sz="2000" dirty="0">
                <a:hlinkClick r:id="rId2"/>
              </a:rPr>
              <a:t>here</a:t>
            </a:r>
            <a:r>
              <a:rPr lang="en-US" sz="2000" dirty="0"/>
              <a:t>. Each table was in CSV format, I used the data from January-December 2023. I download them one by one and put each month on different sheets in Excel.</a:t>
            </a:r>
            <a:endParaRPr lang="en-PH" sz="2000" dirty="0"/>
          </a:p>
        </p:txBody>
      </p:sp>
      <p:pic>
        <p:nvPicPr>
          <p:cNvPr id="5" name="Picture 4" descr="A screenshot of a computer&#10;&#10;Description automatically generated">
            <a:extLst>
              <a:ext uri="{FF2B5EF4-FFF2-40B4-BE49-F238E27FC236}">
                <a16:creationId xmlns:a16="http://schemas.microsoft.com/office/drawing/2014/main" id="{A3E3522C-D7A2-ED0D-B86E-881424DC3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8" y="2733289"/>
            <a:ext cx="8911018" cy="1325562"/>
          </a:xfrm>
          <a:prstGeom prst="snip2DiagRect">
            <a:avLst/>
          </a:prstGeom>
          <a:solidFill>
            <a:srgbClr val="FFFFFF">
              <a:shade val="85000"/>
            </a:srgbClr>
          </a:solidFill>
          <a:ln w="88900" cap="sq">
            <a:solidFill>
              <a:schemeClr val="accent3"/>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867E973-A081-41A2-700A-D77464F53387}"/>
              </a:ext>
            </a:extLst>
          </p:cNvPr>
          <p:cNvSpPr txBox="1"/>
          <p:nvPr/>
        </p:nvSpPr>
        <p:spPr>
          <a:xfrm>
            <a:off x="838201" y="4424359"/>
            <a:ext cx="10515599" cy="1015663"/>
          </a:xfrm>
          <a:prstGeom prst="rect">
            <a:avLst/>
          </a:prstGeom>
          <a:noFill/>
        </p:spPr>
        <p:txBody>
          <a:bodyPr wrap="square">
            <a:spAutoFit/>
          </a:bodyPr>
          <a:lstStyle/>
          <a:p>
            <a:pPr marL="0" indent="0">
              <a:buNone/>
            </a:pPr>
            <a:r>
              <a:rPr lang="en-US" sz="2000" dirty="0"/>
              <a:t>Once I had all the needed data in each Sheet, I made sure to create duplicates of the CSV file and the Excel File in case I made a mistake or accidentally destroyed the data. Then I checked if there were any null values and any duplicates in each sheet.</a:t>
            </a:r>
            <a:endParaRPr lang="en-PH" sz="2000" dirty="0"/>
          </a:p>
        </p:txBody>
      </p:sp>
    </p:spTree>
    <p:extLst>
      <p:ext uri="{BB962C8B-B14F-4D97-AF65-F5344CB8AC3E}">
        <p14:creationId xmlns:p14="http://schemas.microsoft.com/office/powerpoint/2010/main" val="198222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0A51EB-A6E8-0EB4-2840-82157009F2A2}"/>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5" name="Title 1">
            <a:extLst>
              <a:ext uri="{FF2B5EF4-FFF2-40B4-BE49-F238E27FC236}">
                <a16:creationId xmlns:a16="http://schemas.microsoft.com/office/drawing/2014/main" id="{853DA41B-FF71-348C-FC80-45F3673B3015}"/>
              </a:ext>
            </a:extLst>
          </p:cNvPr>
          <p:cNvSpPr>
            <a:spLocks noGrp="1"/>
          </p:cNvSpPr>
          <p:nvPr>
            <p:ph type="title"/>
          </p:nvPr>
        </p:nvSpPr>
        <p:spPr>
          <a:xfrm>
            <a:off x="838200" y="365125"/>
            <a:ext cx="10515600" cy="1325563"/>
          </a:xfrm>
        </p:spPr>
        <p:txBody>
          <a:bodyPr/>
          <a:lstStyle/>
          <a:p>
            <a:r>
              <a:rPr lang="en-US" dirty="0">
                <a:solidFill>
                  <a:schemeClr val="accent3">
                    <a:lumMod val="75000"/>
                  </a:schemeClr>
                </a:solidFill>
              </a:rPr>
              <a:t>Clean and Process:</a:t>
            </a:r>
            <a:endParaRPr lang="en-PH" dirty="0"/>
          </a:p>
        </p:txBody>
      </p:sp>
      <p:sp>
        <p:nvSpPr>
          <p:cNvPr id="6" name="Content Placeholder 2">
            <a:extLst>
              <a:ext uri="{FF2B5EF4-FFF2-40B4-BE49-F238E27FC236}">
                <a16:creationId xmlns:a16="http://schemas.microsoft.com/office/drawing/2014/main" id="{EAA41C62-27F5-3460-F9AC-3DC2AE464AA1}"/>
              </a:ext>
            </a:extLst>
          </p:cNvPr>
          <p:cNvSpPr>
            <a:spLocks noGrp="1"/>
          </p:cNvSpPr>
          <p:nvPr>
            <p:ph idx="1"/>
          </p:nvPr>
        </p:nvSpPr>
        <p:spPr>
          <a:xfrm>
            <a:off x="838200" y="1825625"/>
            <a:ext cx="10515600" cy="697442"/>
          </a:xfrm>
        </p:spPr>
        <p:txBody>
          <a:bodyPr/>
          <a:lstStyle/>
          <a:p>
            <a:pPr marL="0" indent="0">
              <a:buNone/>
            </a:pPr>
            <a:r>
              <a:rPr lang="en-GB" sz="2000" b="0" i="0" dirty="0">
                <a:solidFill>
                  <a:srgbClr val="242424"/>
                </a:solidFill>
                <a:effectLst/>
                <a:latin typeface="source-serif-pro"/>
              </a:rPr>
              <a:t>Once I understood what rows have NULL values, </a:t>
            </a:r>
            <a:r>
              <a:rPr lang="en-GB" sz="2000" dirty="0">
                <a:solidFill>
                  <a:srgbClr val="242424"/>
                </a:solidFill>
                <a:latin typeface="source-serif-pro"/>
              </a:rPr>
              <a:t>I deleted them and the duplicates</a:t>
            </a:r>
            <a:r>
              <a:rPr lang="en-GB" sz="2000" b="0" i="0" dirty="0">
                <a:solidFill>
                  <a:srgbClr val="242424"/>
                </a:solidFill>
                <a:effectLst/>
                <a:latin typeface="source-serif-pro"/>
              </a:rPr>
              <a:t>. </a:t>
            </a:r>
            <a:r>
              <a:rPr lang="en-GB" sz="2000" dirty="0">
                <a:solidFill>
                  <a:srgbClr val="242424"/>
                </a:solidFill>
                <a:latin typeface="source-serif-pro"/>
              </a:rPr>
              <a:t>After there are no NULL values and duplicate values.</a:t>
            </a:r>
            <a:endParaRPr lang="en-GB" sz="2000" b="0" i="0" dirty="0">
              <a:solidFill>
                <a:srgbClr val="242424"/>
              </a:solidFill>
              <a:effectLst/>
              <a:latin typeface="source-serif-pro"/>
            </a:endParaRPr>
          </a:p>
        </p:txBody>
      </p:sp>
      <p:sp>
        <p:nvSpPr>
          <p:cNvPr id="7" name="Content Placeholder 2">
            <a:extLst>
              <a:ext uri="{FF2B5EF4-FFF2-40B4-BE49-F238E27FC236}">
                <a16:creationId xmlns:a16="http://schemas.microsoft.com/office/drawing/2014/main" id="{A90B438F-DBC6-AB65-7B21-809310E4CB9E}"/>
              </a:ext>
            </a:extLst>
          </p:cNvPr>
          <p:cNvSpPr txBox="1">
            <a:spLocks/>
          </p:cNvSpPr>
          <p:nvPr/>
        </p:nvSpPr>
        <p:spPr>
          <a:xfrm>
            <a:off x="838200" y="2658004"/>
            <a:ext cx="10515600" cy="6974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I added new rows for analysis purposes. The first thing I added was the Ride Length As </a:t>
            </a:r>
            <a:r>
              <a:rPr lang="en-GB" sz="2000" dirty="0">
                <a:ln>
                  <a:solidFill>
                    <a:schemeClr val="accent1"/>
                  </a:solidFill>
                </a:ln>
                <a:solidFill>
                  <a:srgbClr val="242424"/>
                </a:solidFill>
                <a:latin typeface="source-serif-pro"/>
              </a:rPr>
              <a:t>ride_length, </a:t>
            </a:r>
            <a:endParaRPr lang="en-GB" sz="2000" dirty="0">
              <a:solidFill>
                <a:srgbClr val="FF0000"/>
              </a:solidFill>
              <a:latin typeface="source-serif-pro"/>
            </a:endParaRPr>
          </a:p>
        </p:txBody>
      </p:sp>
      <p:pic>
        <p:nvPicPr>
          <p:cNvPr id="13" name="Picture 12" descr="A screenshot of a computer&#10;&#10;Description automatically generated">
            <a:extLst>
              <a:ext uri="{FF2B5EF4-FFF2-40B4-BE49-F238E27FC236}">
                <a16:creationId xmlns:a16="http://schemas.microsoft.com/office/drawing/2014/main" id="{8745158D-0B88-D49B-6460-F5C63C106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519388"/>
            <a:ext cx="3124200" cy="2150533"/>
          </a:xfrm>
          <a:prstGeom prst="snip2DiagRect">
            <a:avLst/>
          </a:prstGeom>
          <a:solidFill>
            <a:srgbClr val="FFFFFF">
              <a:shade val="85000"/>
            </a:srgbClr>
          </a:solidFill>
          <a:ln w="88900" cap="sq">
            <a:solidFill>
              <a:schemeClr val="accent2"/>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creenshot of a table&#10;&#10;Description automatically generated">
            <a:extLst>
              <a:ext uri="{FF2B5EF4-FFF2-40B4-BE49-F238E27FC236}">
                <a16:creationId xmlns:a16="http://schemas.microsoft.com/office/drawing/2014/main" id="{730C7C88-58B0-E7E5-B4E0-E1DF97BA3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448" y="3139045"/>
            <a:ext cx="1117759" cy="1956076"/>
          </a:xfrm>
          <a:prstGeom prst="snip2DiagRect">
            <a:avLst/>
          </a:prstGeom>
          <a:solidFill>
            <a:srgbClr val="FFFFFF">
              <a:shade val="85000"/>
            </a:srgbClr>
          </a:solidFill>
          <a:ln w="88900" cap="sq">
            <a:solidFill>
              <a:schemeClr val="accent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16" descr="A screenshot of a computer&#10;&#10;Description automatically generated">
            <a:extLst>
              <a:ext uri="{FF2B5EF4-FFF2-40B4-BE49-F238E27FC236}">
                <a16:creationId xmlns:a16="http://schemas.microsoft.com/office/drawing/2014/main" id="{CA9E644A-4F65-45DB-7D83-BD262A27E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972" y="4519388"/>
            <a:ext cx="2623114" cy="2237071"/>
          </a:xfrm>
          <a:prstGeom prst="snip2DiagRect">
            <a:avLst/>
          </a:prstGeom>
          <a:solidFill>
            <a:srgbClr val="FFFFFF">
              <a:shade val="85000"/>
            </a:srgbClr>
          </a:solidFill>
          <a:ln w="88900" cap="sq">
            <a:solidFill>
              <a:schemeClr val="accent3"/>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Content Placeholder 2">
            <a:extLst>
              <a:ext uri="{FF2B5EF4-FFF2-40B4-BE49-F238E27FC236}">
                <a16:creationId xmlns:a16="http://schemas.microsoft.com/office/drawing/2014/main" id="{2AEBAEDB-AF59-35D3-07A4-3103BC971D27}"/>
              </a:ext>
            </a:extLst>
          </p:cNvPr>
          <p:cNvSpPr txBox="1">
            <a:spLocks/>
          </p:cNvSpPr>
          <p:nvPr/>
        </p:nvSpPr>
        <p:spPr>
          <a:xfrm>
            <a:off x="753533" y="3588696"/>
            <a:ext cx="10515600" cy="6974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by </a:t>
            </a:r>
            <a:r>
              <a:rPr lang="en-GB" sz="2000" dirty="0">
                <a:solidFill>
                  <a:schemeClr val="accent2"/>
                </a:solidFill>
                <a:latin typeface="source-serif-pro"/>
              </a:rPr>
              <a:t>subtracting ending time from starting time </a:t>
            </a:r>
            <a:r>
              <a:rPr lang="en-GB" sz="2000" dirty="0">
                <a:latin typeface="source-serif-pro"/>
              </a:rPr>
              <a:t>and</a:t>
            </a:r>
            <a:r>
              <a:rPr lang="en-GB" sz="2000" dirty="0">
                <a:solidFill>
                  <a:srgbClr val="FF0000"/>
                </a:solidFill>
                <a:latin typeface="source-serif-pro"/>
              </a:rPr>
              <a:t> </a:t>
            </a:r>
            <a:r>
              <a:rPr lang="en-GB" sz="2000" dirty="0">
                <a:solidFill>
                  <a:schemeClr val="accent3"/>
                </a:solidFill>
                <a:latin typeface="source-serif-pro"/>
              </a:rPr>
              <a:t>formatting it into time</a:t>
            </a:r>
            <a:r>
              <a:rPr lang="en-GB" sz="2000" dirty="0">
                <a:latin typeface="source-serif-pro"/>
              </a:rPr>
              <a:t>.</a:t>
            </a:r>
            <a:r>
              <a:rPr lang="en-GB" sz="2000" dirty="0">
                <a:solidFill>
                  <a:srgbClr val="FF0000"/>
                </a:solidFill>
                <a:latin typeface="source-serif-pro"/>
              </a:rPr>
              <a:t> </a:t>
            </a:r>
          </a:p>
        </p:txBody>
      </p:sp>
    </p:spTree>
    <p:extLst>
      <p:ext uri="{BB962C8B-B14F-4D97-AF65-F5344CB8AC3E}">
        <p14:creationId xmlns:p14="http://schemas.microsoft.com/office/powerpoint/2010/main" val="38227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7"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Clean and Process:</a:t>
            </a:r>
            <a:endParaRPr lang="en-PH" dirty="0"/>
          </a:p>
        </p:txBody>
      </p:sp>
      <p:sp>
        <p:nvSpPr>
          <p:cNvPr id="4" name="Content Placeholder 2">
            <a:extLst>
              <a:ext uri="{FF2B5EF4-FFF2-40B4-BE49-F238E27FC236}">
                <a16:creationId xmlns:a16="http://schemas.microsoft.com/office/drawing/2014/main" id="{9AB542A6-87FC-0C6B-EE35-69126BD1C731}"/>
              </a:ext>
            </a:extLst>
          </p:cNvPr>
          <p:cNvSpPr txBox="1">
            <a:spLocks/>
          </p:cNvSpPr>
          <p:nvPr/>
        </p:nvSpPr>
        <p:spPr>
          <a:xfrm>
            <a:off x="838200" y="1783413"/>
            <a:ext cx="10515600"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The second thing I added was the Day of the week AS the </a:t>
            </a:r>
            <a:r>
              <a:rPr lang="en-GB" sz="2000" dirty="0">
                <a:solidFill>
                  <a:schemeClr val="accent1"/>
                </a:solidFill>
                <a:latin typeface="source-serif-pro"/>
              </a:rPr>
              <a:t>day_of_week</a:t>
            </a:r>
            <a:r>
              <a:rPr lang="en-GB" sz="2000" dirty="0">
                <a:solidFill>
                  <a:srgbClr val="242424"/>
                </a:solidFill>
                <a:latin typeface="source-serif-pro"/>
              </a:rPr>
              <a:t> to understand what day the User rented the bike. </a:t>
            </a:r>
          </a:p>
        </p:txBody>
      </p:sp>
      <p:pic>
        <p:nvPicPr>
          <p:cNvPr id="8" name="Picture 7" descr="A screenshot of a table&#10;&#10;Description automatically generated">
            <a:extLst>
              <a:ext uri="{FF2B5EF4-FFF2-40B4-BE49-F238E27FC236}">
                <a16:creationId xmlns:a16="http://schemas.microsoft.com/office/drawing/2014/main" id="{052C841E-FF38-AC5D-52B1-BDD7FE42E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826" y="2728327"/>
            <a:ext cx="1486574" cy="2317306"/>
          </a:xfrm>
          <a:prstGeom prst="snip2DiagRect">
            <a:avLst/>
          </a:prstGeom>
          <a:solidFill>
            <a:srgbClr val="FFFFFF">
              <a:shade val="85000"/>
            </a:srgbClr>
          </a:solidFill>
          <a:ln w="88900" cap="sq">
            <a:solidFill>
              <a:schemeClr val="accent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Picture 11" descr="A screenshot of a computer&#10;&#10;Description automatically generated">
            <a:extLst>
              <a:ext uri="{FF2B5EF4-FFF2-40B4-BE49-F238E27FC236}">
                <a16:creationId xmlns:a16="http://schemas.microsoft.com/office/drawing/2014/main" id="{F0B9BB0F-3086-19EC-AF92-4002D300E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448" y="4444726"/>
            <a:ext cx="6777507" cy="1311204"/>
          </a:xfrm>
          <a:prstGeom prst="snip2DiagRect">
            <a:avLst/>
          </a:prstGeom>
          <a:solidFill>
            <a:srgbClr val="FFFFFF">
              <a:shade val="85000"/>
            </a:srgbClr>
          </a:solidFill>
          <a:ln w="88900" cap="sq">
            <a:solidFill>
              <a:schemeClr val="accent3"/>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chemeClr val="accent3"/>
                </a:solidFill>
                <a:latin typeface="source-serif-pro"/>
              </a:rPr>
              <a:t>Using the formula =WEEKDAY([cell],2) where 2  is  the type of  code format which indicates that 1 = Monday and 7 = Sunday </a:t>
            </a:r>
          </a:p>
        </p:txBody>
      </p:sp>
    </p:spTree>
    <p:extLst>
      <p:ext uri="{BB962C8B-B14F-4D97-AF65-F5344CB8AC3E}">
        <p14:creationId xmlns:p14="http://schemas.microsoft.com/office/powerpoint/2010/main" val="339753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Clean and Process:</a:t>
            </a:r>
            <a:endParaRPr lang="en-PH" dirty="0"/>
          </a:p>
        </p:txBody>
      </p:sp>
      <p:sp>
        <p:nvSpPr>
          <p:cNvPr id="4" name="Content Placeholder 2">
            <a:extLst>
              <a:ext uri="{FF2B5EF4-FFF2-40B4-BE49-F238E27FC236}">
                <a16:creationId xmlns:a16="http://schemas.microsoft.com/office/drawing/2014/main" id="{9AB542A6-87FC-0C6B-EE35-69126BD1C731}"/>
              </a:ext>
            </a:extLst>
          </p:cNvPr>
          <p:cNvSpPr txBox="1">
            <a:spLocks/>
          </p:cNvSpPr>
          <p:nvPr/>
        </p:nvSpPr>
        <p:spPr>
          <a:xfrm>
            <a:off x="838200" y="1783413"/>
            <a:ext cx="10515600"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The next thing I added was the time of day AS the </a:t>
            </a:r>
            <a:r>
              <a:rPr lang="en-GB" sz="2000" dirty="0" err="1">
                <a:solidFill>
                  <a:schemeClr val="accent1"/>
                </a:solidFill>
                <a:latin typeface="source-serif-pro"/>
              </a:rPr>
              <a:t>time_of_day</a:t>
            </a:r>
            <a:r>
              <a:rPr lang="en-GB" sz="2000" dirty="0">
                <a:solidFill>
                  <a:schemeClr val="accent1"/>
                </a:solidFill>
                <a:latin typeface="source-serif-pro"/>
              </a:rPr>
              <a:t> </a:t>
            </a:r>
            <a:r>
              <a:rPr lang="en-GB" sz="2000" dirty="0">
                <a:solidFill>
                  <a:srgbClr val="242424"/>
                </a:solidFill>
                <a:latin typeface="source-serif-pro"/>
              </a:rPr>
              <a:t>to understand what general time the user rented the bike. </a:t>
            </a:r>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chemeClr val="accent3"/>
                </a:solidFill>
                <a:latin typeface="source-serif-pro"/>
              </a:rPr>
              <a:t>Using the formula =TEXT([cell],” H  AM/PM”) we convert raw numerical data into text strings. Taking only the hour from the data.</a:t>
            </a:r>
          </a:p>
        </p:txBody>
      </p:sp>
      <p:pic>
        <p:nvPicPr>
          <p:cNvPr id="5" name="Picture 4" descr="A screenshot of a computer&#10;&#10;Description automatically generated">
            <a:extLst>
              <a:ext uri="{FF2B5EF4-FFF2-40B4-BE49-F238E27FC236}">
                <a16:creationId xmlns:a16="http://schemas.microsoft.com/office/drawing/2014/main" id="{9F3AEBF0-776A-271F-AC51-DC1062262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238" y="2971021"/>
            <a:ext cx="3096057" cy="2486372"/>
          </a:xfrm>
          <a:prstGeom prst="snip2DiagRect">
            <a:avLst/>
          </a:prstGeom>
          <a:solidFill>
            <a:srgbClr val="FFFFFF">
              <a:shade val="85000"/>
            </a:srgbClr>
          </a:solidFill>
          <a:ln w="88900" cap="sq">
            <a:solidFill>
              <a:schemeClr val="accent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omputer&#10;&#10;Description automatically generated">
            <a:extLst>
              <a:ext uri="{FF2B5EF4-FFF2-40B4-BE49-F238E27FC236}">
                <a16:creationId xmlns:a16="http://schemas.microsoft.com/office/drawing/2014/main" id="{1CE11AB6-6698-62A4-7E57-DC1C559F1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785" y="4561918"/>
            <a:ext cx="3496163" cy="895475"/>
          </a:xfrm>
          <a:prstGeom prst="snip2DiagRect">
            <a:avLst/>
          </a:prstGeom>
          <a:solidFill>
            <a:srgbClr val="FFFFFF">
              <a:shade val="85000"/>
            </a:srgbClr>
          </a:solidFill>
          <a:ln w="88900" cap="sq">
            <a:solidFill>
              <a:schemeClr val="accent3"/>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8936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Analyse:</a:t>
            </a:r>
            <a:endParaRPr lang="en-PH" dirty="0"/>
          </a:p>
        </p:txBody>
      </p:sp>
      <p:sp>
        <p:nvSpPr>
          <p:cNvPr id="4" name="Content Placeholder 2">
            <a:extLst>
              <a:ext uri="{FF2B5EF4-FFF2-40B4-BE49-F238E27FC236}">
                <a16:creationId xmlns:a16="http://schemas.microsoft.com/office/drawing/2014/main" id="{9AB542A6-87FC-0C6B-EE35-69126BD1C731}"/>
              </a:ext>
            </a:extLst>
          </p:cNvPr>
          <p:cNvSpPr txBox="1">
            <a:spLocks/>
          </p:cNvSpPr>
          <p:nvPr/>
        </p:nvSpPr>
        <p:spPr>
          <a:xfrm>
            <a:off x="838200" y="1666941"/>
            <a:ext cx="10761133" cy="746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rgbClr val="242424"/>
                </a:solidFill>
                <a:latin typeface="source-serif-pro"/>
              </a:rPr>
              <a:t>	</a:t>
            </a:r>
            <a:r>
              <a:rPr lang="en-GB" sz="2000" dirty="0">
                <a:solidFill>
                  <a:srgbClr val="242424"/>
                </a:solidFill>
                <a:latin typeface="source-serif-pro"/>
              </a:rPr>
              <a:t>Once the data has been cleaned and processed, I can now analyse the data. Going back to the main question “How do annual members and casual riders use Cyclistic bikes differently?”</a:t>
            </a:r>
            <a:endParaRPr lang="en-GB" sz="2400" dirty="0">
              <a:solidFill>
                <a:srgbClr val="242424"/>
              </a:solidFill>
              <a:latin typeface="source-serif-pro"/>
            </a:endParaRPr>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accent3"/>
              </a:solidFill>
              <a:latin typeface="source-serif-pro"/>
            </a:endParaRPr>
          </a:p>
        </p:txBody>
      </p:sp>
      <p:pic>
        <p:nvPicPr>
          <p:cNvPr id="5" name="Picture 4" descr="A screenshot of a computer&#10;&#10;Description automatically generated">
            <a:extLst>
              <a:ext uri="{FF2B5EF4-FFF2-40B4-BE49-F238E27FC236}">
                <a16:creationId xmlns:a16="http://schemas.microsoft.com/office/drawing/2014/main" id="{18ADB879-984B-074F-305E-68D70373A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1" y="2497345"/>
            <a:ext cx="11133889" cy="2166236"/>
          </a:xfrm>
          <a:prstGeom prst="snip2DiagRect">
            <a:avLst/>
          </a:prstGeom>
          <a:solidFill>
            <a:srgbClr val="FFFFFF">
              <a:shade val="85000"/>
            </a:srgbClr>
          </a:solidFill>
          <a:ln w="88900" cap="sq">
            <a:solidFill>
              <a:schemeClr val="accent3"/>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0F788145-7A90-3E97-D34A-DA71262C9EBE}"/>
              </a:ext>
            </a:extLst>
          </p:cNvPr>
          <p:cNvSpPr txBox="1">
            <a:spLocks/>
          </p:cNvSpPr>
          <p:nvPr/>
        </p:nvSpPr>
        <p:spPr>
          <a:xfrm>
            <a:off x="711200" y="4874925"/>
            <a:ext cx="10769599" cy="2228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rgbClr val="242424"/>
                </a:solidFill>
                <a:latin typeface="source-serif-pro"/>
              </a:rPr>
              <a:t>	w</a:t>
            </a:r>
            <a:r>
              <a:rPr lang="en-GB" sz="2000" dirty="0">
                <a:solidFill>
                  <a:srgbClr val="242424"/>
                </a:solidFill>
                <a:latin typeface="source-serif-pro"/>
              </a:rPr>
              <a:t>e can now make a connection and compare the casual users and members on how much time they use the bike, what time of day, and what day of the week they usually rent them. Based on the table there are differences in how they use the bikes. On the </a:t>
            </a:r>
            <a:r>
              <a:rPr lang="en-GB" sz="2000" dirty="0">
                <a:solidFill>
                  <a:schemeClr val="accent2"/>
                </a:solidFill>
                <a:latin typeface="source-serif-pro"/>
              </a:rPr>
              <a:t>member’s</a:t>
            </a:r>
            <a:r>
              <a:rPr lang="en-GB" sz="2000" dirty="0">
                <a:solidFill>
                  <a:srgbClr val="242424"/>
                </a:solidFill>
                <a:latin typeface="source-serif-pro"/>
              </a:rPr>
              <a:t> side, there are more rides on the weekdays than on the weekends while on the </a:t>
            </a:r>
            <a:r>
              <a:rPr lang="en-GB" sz="2000" dirty="0">
                <a:solidFill>
                  <a:schemeClr val="accent1"/>
                </a:solidFill>
                <a:latin typeface="source-serif-pro"/>
              </a:rPr>
              <a:t>casual user’s </a:t>
            </a:r>
            <a:r>
              <a:rPr lang="en-GB" sz="2000" dirty="0">
                <a:solidFill>
                  <a:srgbClr val="242424"/>
                </a:solidFill>
                <a:latin typeface="source-serif-pro"/>
              </a:rPr>
              <a:t>side, there are more rides on weekends and casual users have more average rides.  </a:t>
            </a:r>
            <a:endParaRPr lang="en-GB" sz="2400" dirty="0">
              <a:solidFill>
                <a:srgbClr val="242424"/>
              </a:solidFill>
              <a:latin typeface="source-serif-pro"/>
            </a:endParaRPr>
          </a:p>
        </p:txBody>
      </p:sp>
    </p:spTree>
    <p:extLst>
      <p:ext uri="{BB962C8B-B14F-4D97-AF65-F5344CB8AC3E}">
        <p14:creationId xmlns:p14="http://schemas.microsoft.com/office/powerpoint/2010/main" val="326546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8658CF-BB6C-882A-170A-CAC0DCE5965F}"/>
              </a:ext>
            </a:extLst>
          </p:cNvPr>
          <p:cNvSpPr/>
          <p:nvPr/>
        </p:nvSpPr>
        <p:spPr>
          <a:xfrm>
            <a:off x="0" y="215603"/>
            <a:ext cx="12192000" cy="1330840"/>
          </a:xfrm>
          <a:prstGeom prst="rect">
            <a:avLst/>
          </a:prstGeom>
          <a:solidFill>
            <a:schemeClr val="bg2"/>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PH"/>
          </a:p>
        </p:txBody>
      </p:sp>
      <p:sp>
        <p:nvSpPr>
          <p:cNvPr id="2" name="Title 1">
            <a:extLst>
              <a:ext uri="{FF2B5EF4-FFF2-40B4-BE49-F238E27FC236}">
                <a16:creationId xmlns:a16="http://schemas.microsoft.com/office/drawing/2014/main" id="{D3F978E8-5D57-894C-82F9-9AADC7C0F772}"/>
              </a:ext>
            </a:extLst>
          </p:cNvPr>
          <p:cNvSpPr>
            <a:spLocks noGrp="1"/>
          </p:cNvSpPr>
          <p:nvPr>
            <p:ph type="title"/>
          </p:nvPr>
        </p:nvSpPr>
        <p:spPr/>
        <p:txBody>
          <a:bodyPr/>
          <a:lstStyle/>
          <a:p>
            <a:r>
              <a:rPr lang="en-US" dirty="0">
                <a:solidFill>
                  <a:schemeClr val="accent3">
                    <a:lumMod val="75000"/>
                  </a:schemeClr>
                </a:solidFill>
              </a:rPr>
              <a:t>Analyse:</a:t>
            </a:r>
            <a:endParaRPr lang="en-PH" dirty="0"/>
          </a:p>
        </p:txBody>
      </p:sp>
      <p:sp>
        <p:nvSpPr>
          <p:cNvPr id="4" name="Content Placeholder 2">
            <a:extLst>
              <a:ext uri="{FF2B5EF4-FFF2-40B4-BE49-F238E27FC236}">
                <a16:creationId xmlns:a16="http://schemas.microsoft.com/office/drawing/2014/main" id="{9AB542A6-87FC-0C6B-EE35-69126BD1C731}"/>
              </a:ext>
            </a:extLst>
          </p:cNvPr>
          <p:cNvSpPr txBox="1">
            <a:spLocks/>
          </p:cNvSpPr>
          <p:nvPr/>
        </p:nvSpPr>
        <p:spPr>
          <a:xfrm>
            <a:off x="838200" y="1666940"/>
            <a:ext cx="10515600" cy="1690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	</a:t>
            </a:r>
            <a:r>
              <a:rPr lang="en-GB" sz="2200" dirty="0">
                <a:solidFill>
                  <a:srgbClr val="242424"/>
                </a:solidFill>
                <a:latin typeface="source-serif-pro"/>
              </a:rPr>
              <a:t>Next, we find what </a:t>
            </a:r>
            <a:r>
              <a:rPr lang="en-GB" sz="2200" dirty="0">
                <a:solidFill>
                  <a:schemeClr val="accent3"/>
                </a:solidFill>
                <a:latin typeface="source-serif-pro"/>
              </a:rPr>
              <a:t>time of day has more rides, </a:t>
            </a:r>
            <a:r>
              <a:rPr lang="en-GB" sz="2200" dirty="0">
                <a:latin typeface="source-serif-pro"/>
              </a:rPr>
              <a:t>we can see there are more renters in the afternoon. On the member’s side, there is a huge influx at 7 am and 5 pm which means they use the bike for their daily commute to work</a:t>
            </a:r>
            <a:r>
              <a:rPr lang="en-GB" sz="2200" dirty="0">
                <a:solidFill>
                  <a:srgbClr val="242424"/>
                </a:solidFill>
                <a:latin typeface="source-serif-pro"/>
              </a:rPr>
              <a:t>.</a:t>
            </a:r>
            <a:endParaRPr lang="en-GB" sz="2000" dirty="0">
              <a:solidFill>
                <a:srgbClr val="242424"/>
              </a:solidFill>
              <a:latin typeface="source-serif-pro"/>
            </a:endParaRPr>
          </a:p>
        </p:txBody>
      </p:sp>
      <p:sp>
        <p:nvSpPr>
          <p:cNvPr id="14" name="Content Placeholder 2">
            <a:extLst>
              <a:ext uri="{FF2B5EF4-FFF2-40B4-BE49-F238E27FC236}">
                <a16:creationId xmlns:a16="http://schemas.microsoft.com/office/drawing/2014/main" id="{EF08C86A-27D9-622D-A3F4-88DC53C73797}"/>
              </a:ext>
            </a:extLst>
          </p:cNvPr>
          <p:cNvSpPr txBox="1">
            <a:spLocks/>
          </p:cNvSpPr>
          <p:nvPr/>
        </p:nvSpPr>
        <p:spPr>
          <a:xfrm>
            <a:off x="5540605" y="3357395"/>
            <a:ext cx="5813195" cy="118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accent3"/>
              </a:solidFill>
              <a:latin typeface="source-serif-pro"/>
            </a:endParaRPr>
          </a:p>
        </p:txBody>
      </p:sp>
      <p:pic>
        <p:nvPicPr>
          <p:cNvPr id="8" name="Picture 7" descr="A table with numbers and a few minutes&#10;&#10;Description automatically generated">
            <a:extLst>
              <a:ext uri="{FF2B5EF4-FFF2-40B4-BE49-F238E27FC236}">
                <a16:creationId xmlns:a16="http://schemas.microsoft.com/office/drawing/2014/main" id="{0DCCC873-82A4-E960-DC19-96DE7F247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41046"/>
            <a:ext cx="4224767" cy="3251829"/>
          </a:xfrm>
          <a:prstGeom prst="round2DiagRect">
            <a:avLst>
              <a:gd name="adj1" fmla="val 16667"/>
              <a:gd name="adj2" fmla="val 0"/>
            </a:avLst>
          </a:prstGeom>
          <a:ln w="88900" cap="sq">
            <a:solidFill>
              <a:schemeClr val="accent3"/>
            </a:solidFill>
            <a:miter lim="800000"/>
          </a:ln>
          <a:effectLst>
            <a:outerShdw blurRad="254000" algn="tl" rotWithShape="0">
              <a:srgbClr val="000000">
                <a:alpha val="43000"/>
              </a:srgbClr>
            </a:outerShdw>
          </a:effectLst>
        </p:spPr>
      </p:pic>
      <p:pic>
        <p:nvPicPr>
          <p:cNvPr id="11" name="Picture 10" descr="A table with text and numbers&#10;&#10;Description automatically generated">
            <a:extLst>
              <a:ext uri="{FF2B5EF4-FFF2-40B4-BE49-F238E27FC236}">
                <a16:creationId xmlns:a16="http://schemas.microsoft.com/office/drawing/2014/main" id="{8EA7A174-D0E3-4A21-E878-E538A991E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592" y="4328774"/>
            <a:ext cx="6049219" cy="1228896"/>
          </a:xfrm>
          <a:prstGeom prst="snip2DiagRect">
            <a:avLst/>
          </a:prstGeom>
          <a:solidFill>
            <a:srgbClr val="FFFFFF">
              <a:shade val="85000"/>
            </a:srgbClr>
          </a:solidFill>
          <a:ln w="88900" cap="sq">
            <a:solidFill>
              <a:schemeClr val="accent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09F617AD-786A-6FF9-761E-3536BBBC3F8E}"/>
              </a:ext>
            </a:extLst>
          </p:cNvPr>
          <p:cNvSpPr txBox="1">
            <a:spLocks/>
          </p:cNvSpPr>
          <p:nvPr/>
        </p:nvSpPr>
        <p:spPr>
          <a:xfrm>
            <a:off x="6426201" y="3429000"/>
            <a:ext cx="4402666" cy="70556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rgbClr val="242424"/>
                </a:solidFill>
                <a:latin typeface="source-serif-pro"/>
              </a:rPr>
              <a:t>	</a:t>
            </a:r>
            <a:r>
              <a:rPr lang="en-GB" sz="2200" dirty="0">
                <a:solidFill>
                  <a:srgbClr val="242424"/>
                </a:solidFill>
                <a:latin typeface="source-serif-pro"/>
              </a:rPr>
              <a:t>Then, we will check what </a:t>
            </a:r>
            <a:r>
              <a:rPr lang="en-GB" sz="2200" dirty="0">
                <a:solidFill>
                  <a:schemeClr val="accent1"/>
                </a:solidFill>
                <a:latin typeface="source-serif-pro"/>
              </a:rPr>
              <a:t>bike they prefer</a:t>
            </a:r>
            <a:r>
              <a:rPr lang="en-GB" sz="2200" dirty="0">
                <a:solidFill>
                  <a:srgbClr val="242424"/>
                </a:solidFill>
                <a:latin typeface="source-serif-pro"/>
              </a:rPr>
              <a:t>, which is the classic bike.</a:t>
            </a:r>
            <a:endParaRPr lang="en-GB" sz="2000" dirty="0">
              <a:solidFill>
                <a:srgbClr val="242424"/>
              </a:solidFill>
              <a:latin typeface="source-serif-pro"/>
            </a:endParaRPr>
          </a:p>
        </p:txBody>
      </p:sp>
    </p:spTree>
    <p:extLst>
      <p:ext uri="{BB962C8B-B14F-4D97-AF65-F5344CB8AC3E}">
        <p14:creationId xmlns:p14="http://schemas.microsoft.com/office/powerpoint/2010/main" val="277695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1021</TotalTime>
  <Words>1283</Words>
  <Application>Microsoft Office PowerPoint</Application>
  <PresentationFormat>Widescreen</PresentationFormat>
  <Paragraphs>65</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Aptos Display</vt:lpstr>
      <vt:lpstr>Arial</vt:lpstr>
      <vt:lpstr>source-serif-pro</vt:lpstr>
      <vt:lpstr>Office Theme</vt:lpstr>
      <vt:lpstr>CYCLISTIC CASE STUDY</vt:lpstr>
      <vt:lpstr>Scenario:</vt:lpstr>
      <vt:lpstr>Ask:</vt:lpstr>
      <vt:lpstr>Prepare:</vt:lpstr>
      <vt:lpstr>Clean and Process:</vt:lpstr>
      <vt:lpstr>Clean and Process:</vt:lpstr>
      <vt:lpstr>Clean and Process:</vt:lpstr>
      <vt:lpstr>Analyse:</vt:lpstr>
      <vt:lpstr>Analyse:</vt:lpstr>
      <vt:lpstr>Analyse:</vt:lpstr>
      <vt:lpstr>Share:</vt:lpstr>
      <vt:lpstr>Share:</vt:lpstr>
      <vt:lpstr>Share:</vt:lpstr>
      <vt:lpstr>Share:</vt:lpstr>
      <vt:lpstr>Share:</vt:lpstr>
      <vt:lpstr>Share:</vt:lpstr>
      <vt:lpstr>Act:</vt:lpstr>
      <vt:lpstr>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CYCLISTIC CASE STUDY</dc:title>
  <dc:creator>Ryan Salas</dc:creator>
  <cp:lastModifiedBy>Ryan Salas</cp:lastModifiedBy>
  <cp:revision>28</cp:revision>
  <dcterms:created xsi:type="dcterms:W3CDTF">2024-03-25T19:27:54Z</dcterms:created>
  <dcterms:modified xsi:type="dcterms:W3CDTF">2024-04-03T17:22:47Z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